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4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8" r:id="rId1"/>
  </p:sldMasterIdLst>
  <p:sldIdLst>
    <p:sldId id="258" r:id="rId2"/>
    <p:sldId id="271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6" r:id="rId11"/>
    <p:sldId id="291" r:id="rId12"/>
    <p:sldId id="290" r:id="rId13"/>
    <p:sldId id="287" r:id="rId14"/>
    <p:sldId id="284" r:id="rId15"/>
    <p:sldId id="288" r:id="rId16"/>
    <p:sldId id="289" r:id="rId17"/>
    <p:sldId id="292" r:id="rId18"/>
    <p:sldId id="293" r:id="rId19"/>
    <p:sldId id="294" r:id="rId20"/>
    <p:sldId id="259" r:id="rId21"/>
    <p:sldId id="26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B7E4EF"/>
    <a:srgbClr val="AA99F1"/>
    <a:srgbClr val="103A60"/>
    <a:srgbClr val="EF9FE9"/>
    <a:srgbClr val="2D95C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AACBE-3437-4A02-8839-4D2F9E09DEE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7D46F1-EA2E-43D0-9EDB-29C37268AE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AACBE-3437-4A02-8839-4D2F9E09DEE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46F1-EA2E-43D0-9EDB-29C37268AE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AACBE-3437-4A02-8839-4D2F9E09DEE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46F1-EA2E-43D0-9EDB-29C37268AE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F9AACBE-3437-4A02-8839-4D2F9E09DEE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A7D46F1-EA2E-43D0-9EDB-29C37268AE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AACBE-3437-4A02-8839-4D2F9E09DEE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46F1-EA2E-43D0-9EDB-29C37268AE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AACBE-3437-4A02-8839-4D2F9E09DEE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46F1-EA2E-43D0-9EDB-29C37268AE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46F1-EA2E-43D0-9EDB-29C37268AE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AACBE-3437-4A02-8839-4D2F9E09DEE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AACBE-3437-4A02-8839-4D2F9E09DEE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46F1-EA2E-43D0-9EDB-29C37268AE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AACBE-3437-4A02-8839-4D2F9E09DEE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D46F1-EA2E-43D0-9EDB-29C37268AE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F9AACBE-3437-4A02-8839-4D2F9E09DEE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A7D46F1-EA2E-43D0-9EDB-29C37268AE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AACBE-3437-4A02-8839-4D2F9E09DEE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A7D46F1-EA2E-43D0-9EDB-29C37268AE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F9AACBE-3437-4A02-8839-4D2F9E09DEE9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A7D46F1-EA2E-43D0-9EDB-29C37268AE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C:\Users\user\Desktop\&#1052;&#1080;&#1093;&#1072;&#1080;&#1083;%20&#1047;&#1074;&#1077;&#1079;&#1076;&#1080;&#1085;&#1089;&#1082;&#1080;&#1081;%20-%20&#1055;&#1077;&#1090;&#1077;&#1088;&#1073;&#1091;&#1088;&#1075;.mp3" TargetMode="Externa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2" Type="http://schemas.openxmlformats.org/officeDocument/2006/relationships/audio" Target="file:///C:\Users\user\Desktop\&#1052;&#1080;&#1093;&#1072;&#1080;&#1083;%20&#1047;&#1074;&#1077;&#1079;&#1076;&#1080;&#1085;&#1089;&#1082;&#1080;&#1081;%20-%20&#1055;&#1077;&#1090;&#1077;&#1088;&#1073;&#1091;&#1088;&#1075;.mp3" TargetMode="External"/><Relationship Id="rId1" Type="http://schemas.openxmlformats.org/officeDocument/2006/relationships/tags" Target="../tags/tag1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e9d159fe4cfcf9e8e8622c8ff6e496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692696"/>
            <a:ext cx="8136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latin typeface="Arial Black" pitchFamily="34" charset="0"/>
              </a:rPr>
              <a:t>С ДНЕМ РОЖДЕНИЯ, </a:t>
            </a:r>
          </a:p>
          <a:p>
            <a:pPr algn="ctr"/>
            <a:r>
              <a:rPr lang="ru-RU" sz="4800" dirty="0" smtClean="0">
                <a:latin typeface="Arial Black" pitchFamily="34" charset="0"/>
              </a:rPr>
              <a:t>САНКТ-ПЕТЕРБУРГ!</a:t>
            </a:r>
            <a:endParaRPr lang="ru-RU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5661248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27 мая   Санкт-Петербург отмечает  День города</a:t>
            </a:r>
            <a:endParaRPr lang="ru-RU" sz="2400" dirty="0"/>
          </a:p>
        </p:txBody>
      </p:sp>
      <p:pic>
        <p:nvPicPr>
          <p:cNvPr id="5" name="Михаил Звездинский - Петербург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Click="0" advTm="666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1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ig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822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764705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69269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4860032" y="5664079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429309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55576" y="764704"/>
            <a:ext cx="784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1600" y="580526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68144" y="566124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331640" y="1052736"/>
            <a:ext cx="691276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27584" y="836712"/>
            <a:ext cx="77048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</a:rPr>
              <a:t>Санкт-Петербург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 – один из красивейших мегаполисов мира, посмотреть на который приезжают путешественники из разных уголков планеты.</a:t>
            </a:r>
            <a:endParaRPr lang="ru-RU" sz="2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23" name="Рисунок 22" descr="ph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636912"/>
            <a:ext cx="3845423" cy="2828081"/>
          </a:xfrm>
          <a:prstGeom prst="rect">
            <a:avLst/>
          </a:prstGeom>
        </p:spPr>
      </p:pic>
      <p:pic>
        <p:nvPicPr>
          <p:cNvPr id="14" name="Рисунок 13" descr="turisty-fotografiruyutsya-s-petrom-i-i-ekaterinoy-i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5976" y="2636912"/>
            <a:ext cx="4176000" cy="2808312"/>
          </a:xfrm>
          <a:prstGeom prst="rect">
            <a:avLst/>
          </a:prstGeom>
        </p:spPr>
      </p:pic>
    </p:spTree>
  </p:cSld>
  <p:clrMapOvr>
    <a:masterClrMapping/>
  </p:clrMapOvr>
  <p:transition spd="med" advTm="9173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ig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822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764705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69269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4860032" y="5664079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429309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55576" y="764704"/>
            <a:ext cx="784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1600" y="580526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68144" y="566124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331640" y="1052736"/>
            <a:ext cx="691276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59632" y="692696"/>
            <a:ext cx="68407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В Санкт-Петербурге проживает   более 5  миллионов горожан (второй 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в 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России по численности населения 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после 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Москвы).</a:t>
            </a:r>
            <a:endParaRPr lang="ru-RU" sz="2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4" name="Рисунок 13" descr="Rossiyane2-600x399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tretch>
            <a:fillRect/>
          </a:stretch>
        </p:blipFill>
        <p:spPr>
          <a:xfrm>
            <a:off x="1763688" y="1988840"/>
            <a:ext cx="5832000" cy="3878285"/>
          </a:xfrm>
          <a:prstGeom prst="rect">
            <a:avLst/>
          </a:prstGeom>
        </p:spPr>
      </p:pic>
    </p:spTree>
  </p:cSld>
  <p:clrMapOvr>
    <a:masterClrMapping/>
  </p:clrMapOvr>
  <p:transition spd="med" advClick="0" advTm="5023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ig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3822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764705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69269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4860032" y="5664079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429309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55576" y="764704"/>
            <a:ext cx="784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1600" y="580526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68144" y="566124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331640" y="1052736"/>
            <a:ext cx="691276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base"/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4" name="Рисунок 23" descr="stend-simvoly-sankt-peterburga.jpg"/>
          <p:cNvPicPr>
            <a:picLocks noChangeAspect="1"/>
          </p:cNvPicPr>
          <p:nvPr/>
        </p:nvPicPr>
        <p:blipFill>
          <a:blip r:embed="rId4" cstate="print">
            <a:lum bright="-20000"/>
          </a:blip>
          <a:stretch>
            <a:fillRect/>
          </a:stretch>
        </p:blipFill>
        <p:spPr>
          <a:xfrm>
            <a:off x="539552" y="1268760"/>
            <a:ext cx="8087723" cy="396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custDataLst>
      <p:tags r:id="rId1"/>
    </p:custDataLst>
  </p:cSld>
  <p:clrMapOvr>
    <a:masterClrMapping/>
  </p:clrMapOvr>
  <p:transition spd="med" advClick="0" advTm="12402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ig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3822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764705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69269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4860032" y="5664079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429309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55576" y="764704"/>
            <a:ext cx="784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88224" y="5229200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Кораблик на шпиле Адмиралтейства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331640" y="620688"/>
            <a:ext cx="6912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Исторические символы Санкт-Петербурга</a:t>
            </a:r>
          </a:p>
        </p:txBody>
      </p:sp>
      <p:pic>
        <p:nvPicPr>
          <p:cNvPr id="14" name="Рисунок 13" descr="2567611337664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1844824"/>
            <a:ext cx="1916038" cy="32475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374143113376636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1772816"/>
            <a:ext cx="1872208" cy="31732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8" descr="9666511337664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55776" y="1268760"/>
            <a:ext cx="3810000" cy="2527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" name="TextBox 21"/>
          <p:cNvSpPr txBox="1"/>
          <p:nvPr/>
        </p:nvSpPr>
        <p:spPr>
          <a:xfrm>
            <a:off x="323528" y="5157192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  <a:r>
              <a:rPr lang="ru-RU" dirty="0" smtClean="0">
                <a:solidFill>
                  <a:srgbClr val="002060"/>
                </a:solidFill>
              </a:rPr>
              <a:t> Ангел на шпиле Петропавловского собора Петропавловской</a:t>
            </a:r>
            <a:r>
              <a:rPr lang="ru-RU" dirty="0" smtClean="0"/>
              <a:t> </a:t>
            </a:r>
            <a:r>
              <a:rPr lang="ru-RU" dirty="0" smtClean="0">
                <a:solidFill>
                  <a:srgbClr val="002060"/>
                </a:solidFill>
              </a:rPr>
              <a:t>крепости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419872" y="3933056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Медный всадник</a:t>
            </a:r>
          </a:p>
        </p:txBody>
      </p:sp>
    </p:spTree>
    <p:custDataLst>
      <p:tags r:id="rId1"/>
    </p:custDataLst>
  </p:cSld>
  <p:clrMapOvr>
    <a:masterClrMapping/>
  </p:clrMapOvr>
  <p:transition spd="med" advClick="0" advTm="7877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ig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3822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764705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69269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4860032" y="5664079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429309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55576" y="764704"/>
            <a:ext cx="784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1600" y="580526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68144" y="566124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5576" y="692696"/>
            <a:ext cx="7704856" cy="201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У Санкт-Петербурга много лестных имён.  Северная столица, город трех революций, Культурная столица, Северная Пальмира, город на Неве, Северная Венеция, город белых ночей – вот далеко неполный перечень неофициальных наименований Санкт-Петербурга.</a:t>
            </a:r>
            <a:endParaRPr lang="en-US" sz="2000" dirty="0" smtClean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5" name="Рисунок 14" descr="kanaly-sankt_peterburg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2636912"/>
            <a:ext cx="3048000" cy="2047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 descr="zimniy-dvoret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43808" y="4293096"/>
            <a:ext cx="2880320" cy="1935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Рисунок 19" descr="kryshi-sankt_peterburg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80112" y="2636912"/>
            <a:ext cx="3048000" cy="20478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</p:cSld>
  <p:clrMapOvr>
    <a:masterClrMapping/>
  </p:clrMapOvr>
  <p:transition spd="med" advTm="989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ig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3822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764705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69269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4860032" y="5664079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429309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55576" y="764704"/>
            <a:ext cx="784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1600" y="580526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68144" y="566124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5576" y="764704"/>
            <a:ext cx="770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Петербург – город-порт. Он сделал Россию морской державой. Адмиралтейство хранит историю побед российского флота.</a:t>
            </a:r>
            <a:endParaRPr lang="ru-RU" sz="2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1" name="Рисунок 10" descr="6311591_xlar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1916832"/>
            <a:ext cx="6315093" cy="41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</p:cSld>
  <p:clrMapOvr>
    <a:masterClrMapping/>
  </p:clrMapOvr>
  <p:transition spd="med" advTm="5398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ig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3822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764705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69269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4860032" y="5664079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429309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55576" y="764704"/>
            <a:ext cx="784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1600" y="580526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68144" y="566124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5576" y="764704"/>
            <a:ext cx="77048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На Малой </a:t>
            </a:r>
            <a:r>
              <a:rPr lang="ru-RU" sz="2000" dirty="0" err="1" smtClean="0">
                <a:solidFill>
                  <a:srgbClr val="002060"/>
                </a:solidFill>
                <a:latin typeface="Arial Black" pitchFamily="34" charset="0"/>
              </a:rPr>
              <a:t>Невке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, у здания Нахимовского училища стоит великий  </a:t>
            </a: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</a:rPr>
              <a:t>крейсер Аврора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  – символ революции.  Возраст крейсера – более ста лет. Он был спущен на воду в 1897 году, и участвовал в русско-японской войне.  </a:t>
            </a:r>
            <a:endParaRPr lang="ru-RU" sz="2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1" name="Рисунок 10" descr="300px-Aurora_Cruiser_Museum_(1).jpg"/>
          <p:cNvPicPr>
            <a:picLocks noChangeAspect="1"/>
          </p:cNvPicPr>
          <p:nvPr/>
        </p:nvPicPr>
        <p:blipFill>
          <a:blip r:embed="rId4" cstate="print">
            <a:lum bright="-10000" contrast="10000"/>
          </a:blip>
          <a:stretch>
            <a:fillRect/>
          </a:stretch>
        </p:blipFill>
        <p:spPr>
          <a:xfrm>
            <a:off x="2123728" y="2492896"/>
            <a:ext cx="5364000" cy="35938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</p:cSld>
  <p:clrMapOvr>
    <a:masterClrMapping/>
  </p:clrMapOvr>
  <p:transition spd="med" advTm="4244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ig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3822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764705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69269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4860032" y="5664079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429309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55576" y="764704"/>
            <a:ext cx="784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1600" y="580526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68144" y="566124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5576" y="764704"/>
            <a:ext cx="770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Дворцовая площадь и Эрмитаж известны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на весь мир.</a:t>
            </a:r>
            <a:r>
              <a:rPr lang="ru-RU" sz="2000" dirty="0" smtClean="0">
                <a:latin typeface="Arial Black" pitchFamily="34" charset="0"/>
              </a:rPr>
              <a:t/>
            </a:r>
            <a:br>
              <a:rPr lang="ru-RU" sz="2000" dirty="0" smtClean="0">
                <a:latin typeface="Arial Black" pitchFamily="34" charset="0"/>
              </a:rPr>
            </a:br>
            <a:endParaRPr lang="ru-RU" sz="2000" dirty="0">
              <a:latin typeface="Arial Black" pitchFamily="34" charset="0"/>
            </a:endParaRPr>
          </a:p>
        </p:txBody>
      </p:sp>
      <p:pic>
        <p:nvPicPr>
          <p:cNvPr id="14" name="Рисунок 13" descr="b710ebd858bfd971d50f99f0acc027cd.png"/>
          <p:cNvPicPr>
            <a:picLocks noChangeAspect="1"/>
          </p:cNvPicPr>
          <p:nvPr/>
        </p:nvPicPr>
        <p:blipFill>
          <a:blip r:embed="rId4" cstate="print">
            <a:lum bright="-10000" contrast="-10000"/>
          </a:blip>
          <a:stretch>
            <a:fillRect/>
          </a:stretch>
        </p:blipFill>
        <p:spPr>
          <a:xfrm>
            <a:off x="1619672" y="1844824"/>
            <a:ext cx="5892113" cy="38567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</p:cSld>
  <p:clrMapOvr>
    <a:masterClrMapping/>
  </p:clrMapOvr>
  <p:transition spd="med" advTm="419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ig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3822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764705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69269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4860032" y="5664079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429309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55576" y="764704"/>
            <a:ext cx="784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1600" y="580526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68144" y="566124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5576" y="764705"/>
            <a:ext cx="770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Санкт-Петербург сегодня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 </a:t>
            </a:r>
          </a:p>
          <a:p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6" name="Рисунок 15" descr="Razvodnyy-mosty-_-odin-iz-simvolov-Sankt_Peterburg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4221088"/>
            <a:ext cx="7812000" cy="2031345"/>
          </a:xfrm>
          <a:prstGeom prst="rect">
            <a:avLst/>
          </a:prstGeom>
        </p:spPr>
      </p:pic>
      <p:pic>
        <p:nvPicPr>
          <p:cNvPr id="20" name="Рисунок 19" descr="35322a8b29b54dd29c28e097be131f1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5576" y="1412776"/>
            <a:ext cx="3960000" cy="2637359"/>
          </a:xfrm>
          <a:prstGeom prst="rect">
            <a:avLst/>
          </a:prstGeom>
        </p:spPr>
      </p:pic>
      <p:pic>
        <p:nvPicPr>
          <p:cNvPr id="21" name="Рисунок 20" descr="s120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08104" y="1340768"/>
            <a:ext cx="2397174" cy="2624906"/>
          </a:xfrm>
          <a:prstGeom prst="rect">
            <a:avLst/>
          </a:prstGeom>
        </p:spPr>
      </p:pic>
      <p:pic>
        <p:nvPicPr>
          <p:cNvPr id="14" name="Михаил Звездинский - Петербург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8736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3534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ig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3822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764705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69269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4860032" y="5664079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429309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55576" y="764704"/>
            <a:ext cx="784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1600" y="580526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68144" y="566124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5576" y="764704"/>
            <a:ext cx="77048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Белые ночи – уникальное природное явление, символ Петербурга. С середины июня по начало июля солнце практически не заходит на ночь, длятся сумерки. В городе в это время проходят различные фестивали.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4" name="Рисунок 13" descr="s1200 (4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2492896"/>
            <a:ext cx="5436096" cy="361500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679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ig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90" y="0"/>
            <a:ext cx="913822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43608" y="764705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27 (16) мая 1703 года </a:t>
            </a:r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был основан Санкт-Петербург.</a:t>
            </a:r>
            <a:endParaRPr lang="ru-RU" sz="2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700808"/>
            <a:ext cx="7704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Основал город царь Пётр </a:t>
            </a:r>
            <a:r>
              <a:rPr lang="en-US" sz="2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I</a:t>
            </a:r>
            <a:r>
              <a:rPr lang="en-US" sz="2400" b="1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6" name="Рисунок 5" descr="img4.jpg"/>
          <p:cNvPicPr>
            <a:picLocks noChangeAspect="1"/>
          </p:cNvPicPr>
          <p:nvPr/>
        </p:nvPicPr>
        <p:blipFill>
          <a:blip r:embed="rId3" cstate="print"/>
          <a:srcRect l="7149" t="18900" r="46844" b="21251"/>
          <a:stretch>
            <a:fillRect/>
          </a:stretch>
        </p:blipFill>
        <p:spPr>
          <a:xfrm>
            <a:off x="683568" y="2708920"/>
            <a:ext cx="2664296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78f722f686ac.jpg"/>
          <p:cNvPicPr>
            <a:picLocks noChangeAspect="1"/>
          </p:cNvPicPr>
          <p:nvPr/>
        </p:nvPicPr>
        <p:blipFill>
          <a:blip r:embed="rId4" cstate="print">
            <a:lum bright="-10000" contrast="10000"/>
          </a:blip>
          <a:srcRect r="22280"/>
          <a:stretch>
            <a:fillRect/>
          </a:stretch>
        </p:blipFill>
        <p:spPr>
          <a:xfrm>
            <a:off x="4067944" y="2564904"/>
            <a:ext cx="4176464" cy="31884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 rot="10800000" flipV="1">
            <a:off x="4067943" y="5829658"/>
            <a:ext cx="40324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Строительство Петербурга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560" y="566124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Пётр</a:t>
            </a:r>
            <a:r>
              <a:rPr lang="en-US" dirty="0" smtClean="0">
                <a:solidFill>
                  <a:srgbClr val="002060"/>
                </a:solidFill>
              </a:rPr>
              <a:t> I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 advClick="0" advTm="4352">
    <p:split dir="in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in_503314_origin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rot="10800000" flipV="1">
            <a:off x="467544" y="692696"/>
            <a:ext cx="8352928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  <a:t>Красуйся, град Петров, и стой 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Arial Black" pitchFamily="34" charset="0"/>
              </a:rPr>
              <a:t>Неколебимо, как Россия!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Arial Black" pitchFamily="34" charset="0"/>
              </a:rPr>
              <a:t>                    А.С.Пушкин. «Медный всадник».</a:t>
            </a:r>
            <a:endParaRPr lang="ru-RU" sz="2400" dirty="0">
              <a:solidFill>
                <a:srgbClr val="0070C0"/>
              </a:solidFill>
              <a:latin typeface="Arial Black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med" advTm="78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9019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84584" y="-491835"/>
            <a:ext cx="10657184" cy="73498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 descr="s-dniom-rojdenia.jpg"/>
          <p:cNvPicPr>
            <a:picLocks noChangeAspect="1"/>
          </p:cNvPicPr>
          <p:nvPr/>
        </p:nvPicPr>
        <p:blipFill>
          <a:blip r:embed="rId4" cstate="print">
            <a:lum bright="10000" contrast="10000"/>
          </a:blip>
          <a:stretch>
            <a:fillRect/>
          </a:stretch>
        </p:blipFill>
        <p:spPr>
          <a:xfrm>
            <a:off x="2051720" y="1484784"/>
            <a:ext cx="4608512" cy="31359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47664" y="458112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Презентацию подготовила библиотекарь Жихарева НИ.</a:t>
            </a:r>
            <a:endParaRPr lang="ru-RU" dirty="0">
              <a:solidFill>
                <a:srgbClr val="0070C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7519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ig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90" y="0"/>
            <a:ext cx="913822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764705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«Санкт» значит «святой», «бург» – «город». </a:t>
            </a:r>
            <a:endParaRPr lang="en-US" sz="2400" b="1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Царь назвал город в честь своего покровителя святого апостола Петра.</a:t>
            </a:r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</a:p>
        </p:txBody>
      </p:sp>
      <p:pic>
        <p:nvPicPr>
          <p:cNvPr id="10" name="Рисунок 9" descr="img13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rcRect r="2245" b="3749"/>
          <a:stretch>
            <a:fillRect/>
          </a:stretch>
        </p:blipFill>
        <p:spPr>
          <a:xfrm>
            <a:off x="827584" y="2276872"/>
            <a:ext cx="3266247" cy="241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83568" y="5085184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Вскоре город стал столицей России и оставался ею больше двухсот лет.</a:t>
            </a:r>
            <a:endParaRPr lang="ru-RU" sz="2400" b="1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7" name="Рисунок 6" descr="nachalo-stroitelstva-sankt_peterburg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5" y="2348880"/>
            <a:ext cx="3424390" cy="234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 advClick="0" advTm="5350">
    <p:split orient="vert"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ig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0" y="0"/>
            <a:ext cx="913822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764705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692696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Петропавловская крепость (Заячий остров)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 – самая старинная постройка Петербурга. Её строительство считается днём основания города. Толщина стен крепости 20 метров.</a:t>
            </a:r>
            <a:endParaRPr lang="ru-RU" sz="2000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7" name="Рисунок 6" descr="petropavlovskaya-krepost.jpg"/>
          <p:cNvPicPr>
            <a:picLocks noChangeAspect="1"/>
          </p:cNvPicPr>
          <p:nvPr/>
        </p:nvPicPr>
        <p:blipFill>
          <a:blip r:embed="rId4" cstate="print">
            <a:lum bright="-10000" contrast="-20000"/>
          </a:blip>
          <a:stretch>
            <a:fillRect/>
          </a:stretch>
        </p:blipFill>
        <p:spPr>
          <a:xfrm>
            <a:off x="4572000" y="2852936"/>
            <a:ext cx="4032000" cy="27095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Fortress_of_Saint_Peterburg.jpg"/>
          <p:cNvPicPr>
            <a:picLocks noChangeAspect="1"/>
          </p:cNvPicPr>
          <p:nvPr/>
        </p:nvPicPr>
        <p:blipFill>
          <a:blip r:embed="rId5" cstate="print">
            <a:lum bright="-20000" contrast="-20000"/>
          </a:blip>
          <a:stretch>
            <a:fillRect/>
          </a:stretch>
        </p:blipFill>
        <p:spPr>
          <a:xfrm>
            <a:off x="755576" y="2276872"/>
            <a:ext cx="3731679" cy="306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539552" y="5445224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Одно из первых изображений Петропавловской крепости</a:t>
            </a: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4860032" y="5664079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Петропавловская  крепость</a:t>
            </a:r>
          </a:p>
        </p:txBody>
      </p:sp>
    </p:spTree>
    <p:custDataLst>
      <p:tags r:id="rId1"/>
    </p:custDataLst>
  </p:cSld>
  <p:clrMapOvr>
    <a:masterClrMapping/>
  </p:clrMapOvr>
  <p:transition spd="med" advClick="0" advTm="6505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ig (2).jpg"/>
          <p:cNvPicPr>
            <a:picLocks noChangeAspect="1"/>
          </p:cNvPicPr>
          <p:nvPr/>
        </p:nvPicPr>
        <p:blipFill>
          <a:blip r:embed="rId2" cstate="print">
            <a:lum bright="-20000" contrast="20000"/>
          </a:blip>
          <a:stretch>
            <a:fillRect/>
          </a:stretch>
        </p:blipFill>
        <p:spPr>
          <a:xfrm>
            <a:off x="5780" y="0"/>
            <a:ext cx="913822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764705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692696"/>
            <a:ext cx="76328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cs typeface="Arial" pitchFamily="34" charset="0"/>
              </a:rPr>
              <a:t>Петербург начал строиться как город крепость</a:t>
            </a: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4860032" y="5664079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429309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395536" y="5256495"/>
            <a:ext cx="81369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611560" y="1196753"/>
            <a:ext cx="36004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  <a:t>«На берегу пустынных волн</a:t>
            </a:r>
            <a:br>
              <a:rPr lang="ru-RU" dirty="0" smtClean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  <a:t>Стоял </a:t>
            </a:r>
            <a:r>
              <a:rPr lang="ru-RU" i="1" dirty="0" smtClean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  <a:t>он</a:t>
            </a:r>
            <a:r>
              <a:rPr lang="ru-RU" dirty="0" smtClean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  <a:t>, дум великих полн,</a:t>
            </a:r>
          </a:p>
          <a:p>
            <a:r>
              <a:rPr lang="ru-RU" dirty="0" smtClean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  <a:t>И вдаль глядел…</a:t>
            </a:r>
          </a:p>
          <a:p>
            <a:r>
              <a:rPr lang="ru-RU" dirty="0" smtClean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  <a:t>И думал он:</a:t>
            </a:r>
          </a:p>
          <a:p>
            <a:r>
              <a:rPr lang="ru-RU" dirty="0" smtClean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  <a:t>Отсель грозить мы будем шведу,</a:t>
            </a:r>
          </a:p>
          <a:p>
            <a:r>
              <a:rPr lang="ru-RU" dirty="0" smtClean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  <a:t>Здесь будет город заложен </a:t>
            </a:r>
          </a:p>
          <a:p>
            <a:r>
              <a:rPr lang="ru-RU" dirty="0" smtClean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  <a:t>Назло надменному соседу.  </a:t>
            </a:r>
          </a:p>
          <a:p>
            <a:r>
              <a:rPr lang="ru-RU" dirty="0" smtClean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  <a:t>Природой здесь нам суждено </a:t>
            </a:r>
          </a:p>
          <a:p>
            <a:r>
              <a:rPr lang="ru-RU" dirty="0" smtClean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  <a:t>В Европу прорубить окно…»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  <a:t>А.С.Пушкин.«Медный            всадник».</a:t>
            </a:r>
            <a:endParaRPr lang="ru-RU" b="1" dirty="0">
              <a:solidFill>
                <a:srgbClr val="0070C0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5" name="Рисунок 14" descr="b-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1340768"/>
            <a:ext cx="4123637" cy="226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 descr="img16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59" y="3933056"/>
            <a:ext cx="4104000" cy="21375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 advTm="11076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ig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0" y="0"/>
            <a:ext cx="913822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764705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69269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4860032" y="5664079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429309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395536" y="4706707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Задуманный Петром </a:t>
            </a:r>
            <a:r>
              <a:rPr lang="en-US" sz="2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I</a:t>
            </a:r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 как город-крепость и город-праздник, Санкт-Петербург вскоре стал одной из красивейших столиц Европы.</a:t>
            </a:r>
            <a:endParaRPr lang="ru-RU" sz="2400" dirty="0">
              <a:latin typeface="Arial Black" pitchFamily="34" charset="0"/>
            </a:endParaRPr>
          </a:p>
        </p:txBody>
      </p:sp>
      <p:pic>
        <p:nvPicPr>
          <p:cNvPr id="9" name="Рисунок 8" descr="s1200 (1).jpg"/>
          <p:cNvPicPr>
            <a:picLocks noChangeAspect="1"/>
          </p:cNvPicPr>
          <p:nvPr/>
        </p:nvPicPr>
        <p:blipFill>
          <a:blip r:embed="rId3" cstate="print">
            <a:lum bright="-20000" contrast="20000"/>
          </a:blip>
          <a:stretch>
            <a:fillRect/>
          </a:stretch>
        </p:blipFill>
        <p:spPr>
          <a:xfrm>
            <a:off x="1691680" y="836712"/>
            <a:ext cx="6040273" cy="36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 advClick="0" advTm="3634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ig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0" y="0"/>
            <a:ext cx="913822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764705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69269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4860032" y="5664079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429309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55576" y="836713"/>
            <a:ext cx="66967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  <a:t>«Люблю тебя, Петра творенье,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  <a:t>Люблю твой строгий, стройный вид,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  <a:t>Невы державное теченье,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  <a:t>Береговой ее гранит…»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  <a:t>                     А.С.Пушкин. «Медный всадник».</a:t>
            </a: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4" name="Рисунок 13" descr="4773597_large.jp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539552" y="2492896"/>
            <a:ext cx="3672000" cy="2452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article455108.jpg"/>
          <p:cNvPicPr>
            <a:picLocks noChangeAspect="1"/>
          </p:cNvPicPr>
          <p:nvPr/>
        </p:nvPicPr>
        <p:blipFill>
          <a:blip r:embed="rId4" cstate="print">
            <a:lum contrast="20000"/>
          </a:blip>
          <a:stretch>
            <a:fillRect/>
          </a:stretch>
        </p:blipFill>
        <p:spPr>
          <a:xfrm>
            <a:off x="4572000" y="3068960"/>
            <a:ext cx="3740449" cy="273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 advClick="0" advTm="4305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ig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3822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764705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69269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4860032" y="5664079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429309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55576" y="764704"/>
            <a:ext cx="7848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Первым домом Петербурга стал домик Петра, построенный солдатами Семеновского полка всего за 3 дня из сосновых бревен, который сохранился до наших дней.</a:t>
            </a:r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15" name="Рисунок 14" descr="800px-Domick_Petra_I-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2492896"/>
            <a:ext cx="40640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 descr="800px-Peter_I_bust_(Zabello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2564904"/>
            <a:ext cx="2232000" cy="29769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TextBox 16"/>
          <p:cNvSpPr txBox="1"/>
          <p:nvPr/>
        </p:nvSpPr>
        <p:spPr>
          <a:xfrm>
            <a:off x="971600" y="580526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Домик Петра</a:t>
            </a:r>
            <a:r>
              <a:rPr lang="en-US" dirty="0" smtClean="0">
                <a:solidFill>
                  <a:srgbClr val="002060"/>
                </a:solidFill>
              </a:rPr>
              <a:t> I</a:t>
            </a:r>
            <a:endParaRPr lang="ru-RU" dirty="0" smtClean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68144" y="5661248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Бронзовый бюст Петра</a:t>
            </a:r>
            <a:r>
              <a:rPr lang="en-US" dirty="0" smtClean="0">
                <a:solidFill>
                  <a:srgbClr val="002060"/>
                </a:solidFill>
              </a:rPr>
              <a:t> I</a:t>
            </a:r>
            <a:endParaRPr lang="ru-RU" dirty="0" smtClean="0">
              <a:solidFill>
                <a:srgbClr val="00206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med" advClick="0" advTm="6069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rig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3822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764705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692696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4860032" y="5664079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429309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755576" y="764704"/>
            <a:ext cx="784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1600" y="580526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68144" y="566124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14" name="Рисунок 13" descr="заставка-ленинград.jpg"/>
          <p:cNvPicPr>
            <a:picLocks noChangeAspect="1"/>
          </p:cNvPicPr>
          <p:nvPr/>
        </p:nvPicPr>
        <p:blipFill>
          <a:blip r:embed="rId4" cstate="print">
            <a:lum contrast="20000"/>
          </a:blip>
          <a:stretch>
            <a:fillRect/>
          </a:stretch>
        </p:blipFill>
        <p:spPr>
          <a:xfrm>
            <a:off x="1835696" y="1988840"/>
            <a:ext cx="5508104" cy="41310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TextBox 18"/>
          <p:cNvSpPr txBox="1"/>
          <p:nvPr/>
        </p:nvSpPr>
        <p:spPr>
          <a:xfrm>
            <a:off x="755576" y="836712"/>
            <a:ext cx="770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В 2020 году городу исполнится </a:t>
            </a:r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317 лет.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За свою историю Санкт-Петербург несколько раз менял свое название.</a:t>
            </a:r>
            <a:endParaRPr lang="ru-RU" sz="20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med" advClick="0" advTm="8657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1|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1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.5|1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2.1|2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743</TotalTime>
  <Words>404</Words>
  <Application>Microsoft Office PowerPoint</Application>
  <PresentationFormat>Экран (4:3)</PresentationFormat>
  <Paragraphs>133</Paragraphs>
  <Slides>21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Lenochka</dc:creator>
  <cp:lastModifiedBy>Lenochka</cp:lastModifiedBy>
  <cp:revision>81</cp:revision>
  <dcterms:created xsi:type="dcterms:W3CDTF">2020-05-19T16:42:07Z</dcterms:created>
  <dcterms:modified xsi:type="dcterms:W3CDTF">2020-05-25T08:56:39Z</dcterms:modified>
</cp:coreProperties>
</file>