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85" r:id="rId4"/>
    <p:sldId id="258" r:id="rId5"/>
    <p:sldId id="259" r:id="rId6"/>
    <p:sldId id="272" r:id="rId7"/>
    <p:sldId id="273" r:id="rId8"/>
    <p:sldId id="286" r:id="rId9"/>
    <p:sldId id="287" r:id="rId10"/>
    <p:sldId id="262" r:id="rId11"/>
    <p:sldId id="288" r:id="rId12"/>
    <p:sldId id="289" r:id="rId13"/>
    <p:sldId id="290" r:id="rId14"/>
    <p:sldId id="280" r:id="rId15"/>
    <p:sldId id="291" r:id="rId16"/>
    <p:sldId id="29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70" d="100"/>
          <a:sy n="70" d="100"/>
        </p:scale>
        <p:origin x="-11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smtClean="0">
                <a:solidFill>
                  <a:schemeClr val="accent2"/>
                </a:solidFill>
              </a:rPr>
              <a:t>ЕГЭ-2022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математике (профильный уровень)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18</a:t>
            </a:r>
            <a:r>
              <a:rPr lang="ru-RU" dirty="0" smtClean="0"/>
              <a:t> заданий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№ 1-11 – Часть 1. Содержит 11 заданий с кратким ответом в виде целого числа или конечной десятичной дроби.</a:t>
            </a:r>
          </a:p>
          <a:p>
            <a:pPr algn="just"/>
            <a:endParaRPr lang="ru-RU" dirty="0" smtClean="0"/>
          </a:p>
          <a:p>
            <a:pPr marL="365760" lvl="1" indent="-256032" algn="just">
              <a:buClr>
                <a:schemeClr val="accent3"/>
              </a:buClr>
              <a:buNone/>
            </a:pPr>
            <a:r>
              <a:rPr lang="ru-RU" sz="2800" dirty="0" smtClean="0"/>
              <a:t>Максимальное количество баллов – 11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>
            <a:noAutofit/>
          </a:bodyPr>
          <a:lstStyle/>
          <a:p>
            <a:pPr marL="109728" indent="0"/>
            <a:r>
              <a:rPr lang="ru-RU" dirty="0" smtClean="0"/>
              <a:t> № 12-18 – Часть 2. Содержит 7 заданий с развернутым ответом – полная запись решения и обоснование выполненных действий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lvl="1" indent="0">
              <a:buClr>
                <a:schemeClr val="accent3"/>
              </a:buClr>
              <a:buNone/>
            </a:pPr>
            <a:r>
              <a:rPr lang="ru-RU" sz="2800" dirty="0" smtClean="0"/>
              <a:t>Максимальное количество баллов – 20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</p:txBody>
      </p:sp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Действия с функциями </a:t>
            </a:r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chemeClr val="accent2"/>
                </a:solidFill>
              </a:rPr>
              <a:t>Это новое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задание в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КИМ-2022</a:t>
            </a:r>
          </a:p>
        </p:txBody>
      </p:sp>
      <p:pic>
        <p:nvPicPr>
          <p:cNvPr id="7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708920"/>
            <a:ext cx="5999576" cy="338437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Теория вероятности и статистика</a:t>
            </a:r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chemeClr val="accent2"/>
                </a:solidFill>
              </a:rPr>
              <a:t>Это новое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задание в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КИМ-2022</a:t>
            </a:r>
          </a:p>
        </p:txBody>
      </p:sp>
      <p:pic>
        <p:nvPicPr>
          <p:cNvPr id="2050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3777" y="2852936"/>
            <a:ext cx="6308703" cy="27363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657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2021</a:t>
                      </a:r>
                      <a:r>
                        <a:rPr lang="ru-RU" sz="2400" baseline="0" smtClean="0"/>
                        <a:t> </a:t>
                      </a:r>
                      <a:r>
                        <a:rPr lang="ru-RU" sz="2400" smtClean="0"/>
                        <a:t>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/>
                        <a:t>3 </a:t>
                      </a:r>
                      <a:r>
                        <a:rPr lang="ru-RU" sz="2400" dirty="0" smtClean="0"/>
                        <a:t>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204864"/>
          <a:ext cx="8229600" cy="3931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2021</a:t>
                      </a:r>
                      <a:r>
                        <a:rPr lang="ru-RU" sz="2400" baseline="0" smtClean="0"/>
                        <a:t> </a:t>
                      </a:r>
                      <a:r>
                        <a:rPr lang="ru-RU" sz="2400" smtClean="0"/>
                        <a:t>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 </a:t>
                      </a:r>
                    </a:p>
                    <a:p>
                      <a:pPr algn="ctr"/>
                      <a:r>
                        <a:rPr lang="ru-RU" sz="2400" dirty="0" smtClean="0"/>
                        <a:t>(макс.</a:t>
                      </a:r>
                      <a:r>
                        <a:rPr lang="ru-RU" sz="2400" baseline="0" dirty="0" smtClean="0"/>
                        <a:t> балл 3) 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14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(макс.</a:t>
                      </a:r>
                      <a:r>
                        <a:rPr lang="ru-RU" sz="2400" baseline="0" dirty="0" smtClean="0"/>
                        <a:t> балл 2) 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(макс.</a:t>
                      </a:r>
                      <a:r>
                        <a:rPr lang="ru-RU" sz="2400" baseline="0" dirty="0" smtClean="0"/>
                        <a:t> балл 2) 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(макс.</a:t>
                      </a:r>
                      <a:r>
                        <a:rPr lang="ru-RU" sz="2400" baseline="0" dirty="0" smtClean="0"/>
                        <a:t> балл 3) 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2021</a:t>
                      </a:r>
                      <a:r>
                        <a:rPr lang="ru-RU" sz="2400" baseline="0" smtClean="0"/>
                        <a:t> </a:t>
                      </a:r>
                      <a:r>
                        <a:rPr lang="ru-RU" sz="2400" smtClean="0"/>
                        <a:t>г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Исключили задания </a:t>
            </a:r>
            <a:r>
              <a:rPr lang="ru-RU" sz="2400" dirty="0" smtClean="0"/>
              <a:t>1—3</a:t>
            </a:r>
            <a:r>
              <a:rPr lang="ru-RU" sz="2400" dirty="0" smtClean="0"/>
              <a:t>. В 1 и 2 проверялось использование знаний в повседневной жизни, в задании 3 — работа с геометрическими фигурами, координатами и векторами.</a:t>
            </a:r>
          </a:p>
          <a:p>
            <a:pPr lvl="0" algn="just"/>
            <a:endParaRPr lang="ru-RU" sz="2400" b="1" dirty="0" smtClean="0"/>
          </a:p>
          <a:p>
            <a:pPr algn="just"/>
            <a:r>
              <a:rPr lang="ru-RU" sz="2400" dirty="0" smtClean="0"/>
              <a:t>Добавили задания 9 и 10. В 9 проверяется умения выполнять действия с функциями, в задании 10 — умение моделировать реальные ситуации на языке теории вероятностей и статистики, вычислять в простейших случаях вероятности событий.</a:t>
            </a:r>
          </a:p>
          <a:p>
            <a:pPr lvl="0" algn="just"/>
            <a:endParaRPr lang="ru-RU" b="1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325112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/>
              <a:t>Изменили систему оценивания заданий 13 и 15. Максимальный балл за задание 13 на проверку действий с геометрическими фигурами, координатами и векторами теперь равен 3. За задание 15 на применение знаний в практической деятельности и повседневной жизни максимальный балл равен 2.</a:t>
            </a:r>
          </a:p>
          <a:p>
            <a:pPr lvl="0" algn="just"/>
            <a:endParaRPr lang="ru-RU" sz="2400" b="1" dirty="0" smtClean="0"/>
          </a:p>
          <a:p>
            <a:pPr algn="just"/>
            <a:r>
              <a:rPr lang="ru-RU" sz="2400" dirty="0" smtClean="0"/>
              <a:t>Количество заданий уменьшилось. Теперь их 18, а не 19.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Максимальный балл за работу — 31. </a:t>
            </a:r>
          </a:p>
          <a:p>
            <a:pPr lvl="0" algn="just"/>
            <a:endParaRPr lang="ru-RU" b="1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 55 минут (235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5 часов 25 минут (325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Справочные материалы, которые выданы вместе с вариантом КИМ</a:t>
            </a:r>
          </a:p>
          <a:p>
            <a:endParaRPr lang="ru-RU" dirty="0" smtClean="0"/>
          </a:p>
          <a:p>
            <a:r>
              <a:rPr lang="ru-RU" dirty="0" smtClean="0"/>
              <a:t>Линейка</a:t>
            </a:r>
          </a:p>
          <a:p>
            <a:pPr lvl="1">
              <a:buNone/>
            </a:pPr>
            <a:r>
              <a:rPr lang="ru-RU" dirty="0" smtClean="0"/>
              <a:t>Не должна содержать справочную информацию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31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2276872"/>
          <a:ext cx="8136135" cy="33832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Алгебра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Уравнения и неравенства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Функции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Начала математического анализа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2276872"/>
          <a:ext cx="8136135" cy="28346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04456"/>
                <a:gridCol w="2016224"/>
                <a:gridCol w="201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Геометрия</a:t>
                      </a:r>
                      <a:endParaRPr lang="ru-RU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Элементы комбинаторики,</a:t>
                      </a:r>
                    </a:p>
                    <a:p>
                      <a:pPr algn="just"/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статистики </a:t>
                      </a:r>
                      <a:r>
                        <a:rPr kumimoji="0" lang="ru-RU" sz="2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теории вероятностей</a:t>
                      </a:r>
                      <a:endParaRPr lang="ru-RU" sz="4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797</TotalTime>
  <Words>435</Words>
  <Application>Microsoft Office PowerPoint</Application>
  <PresentationFormat>Экран (4:3)</PresentationFormat>
  <Paragraphs>145</Paragraphs>
  <Slides>16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ЕГЭ-2022 по математике (профильный уровень)</vt:lpstr>
      <vt:lpstr>Изменения в КИМ ЕГЭ-2022</vt:lpstr>
      <vt:lpstr>Изменения в КИМ ЕГЭ-2022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Содержательные разделы</vt:lpstr>
      <vt:lpstr>Задания</vt:lpstr>
      <vt:lpstr>Задания</vt:lpstr>
      <vt:lpstr>Задание №9</vt:lpstr>
      <vt:lpstr>Задание №10</vt:lpstr>
      <vt:lpstr>Сравнение КИМ-2022 с КИМ-2021</vt:lpstr>
      <vt:lpstr>Сравнение КИМ-2022 с КИМ-2021</vt:lpstr>
      <vt:lpstr>Сравнение КИМ-2022 с КИМ-2021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125</cp:revision>
  <dcterms:created xsi:type="dcterms:W3CDTF">2020-08-31T10:23:09Z</dcterms:created>
  <dcterms:modified xsi:type="dcterms:W3CDTF">2021-10-23T14:01:38Z</dcterms:modified>
</cp:coreProperties>
</file>