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5" r:id="rId4"/>
    <p:sldId id="258" r:id="rId5"/>
    <p:sldId id="293" r:id="rId6"/>
    <p:sldId id="272" r:id="rId7"/>
    <p:sldId id="273" r:id="rId8"/>
    <p:sldId id="260" r:id="rId9"/>
    <p:sldId id="287" r:id="rId10"/>
    <p:sldId id="294" r:id="rId11"/>
    <p:sldId id="267" r:id="rId12"/>
    <p:sldId id="295" r:id="rId13"/>
    <p:sldId id="296" r:id="rId14"/>
    <p:sldId id="297" r:id="rId15"/>
    <p:sldId id="277" r:id="rId16"/>
    <p:sldId id="298" r:id="rId17"/>
    <p:sldId id="29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>
        <p:scale>
          <a:sx n="70" d="100"/>
          <a:sy n="70" d="100"/>
        </p:scale>
        <p:origin x="-126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microsoft.com/office/2007/relationships/hdphoto" Target="../media/hdphoto1.wd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accent2"/>
                </a:solidFill>
              </a:rPr>
              <a:t>ЕГЭ-2022</a:t>
            </a:r>
            <a:r>
              <a:rPr lang="ru-RU" sz="6000" dirty="0" smtClean="0">
                <a:solidFill>
                  <a:schemeClr val="accent2"/>
                </a:solidFill>
              </a:rPr>
              <a:t/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физике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 и изменения</a:t>
            </a:r>
            <a:endParaRPr lang="ru-RU" sz="3200" dirty="0">
              <a:solidFill>
                <a:schemeClr val="accent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Часть 2 содержит 7 заданий с развернутым ответом – решение задачи или ответ в виде объяснения с опорой на изученные явления или законы.</a:t>
            </a:r>
          </a:p>
          <a:p>
            <a:pPr algn="just"/>
            <a:endParaRPr lang="ru-RU" dirty="0" smtClean="0"/>
          </a:p>
          <a:p>
            <a:pPr marL="402336" lvl="1" indent="0" algn="just">
              <a:buNone/>
            </a:pPr>
            <a:r>
              <a:rPr lang="ru-RU" sz="2800" dirty="0" smtClean="0"/>
              <a:t>Максимальное количество баллов – 20</a:t>
            </a:r>
          </a:p>
          <a:p>
            <a:endParaRPr lang="ru-RU" dirty="0" smtClean="0"/>
          </a:p>
          <a:p>
            <a:pPr>
              <a:buNone/>
            </a:pPr>
            <a:endParaRPr lang="ru-RU" sz="2800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501008"/>
            <a:ext cx="2592288" cy="165618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2"/>
                </a:solidFill>
              </a:rPr>
              <a:t>Это новое задание в КИМ-2022</a:t>
            </a:r>
          </a:p>
        </p:txBody>
      </p:sp>
      <p:pic>
        <p:nvPicPr>
          <p:cNvPr id="1026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2852936"/>
            <a:ext cx="5904656" cy="352839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251520" y="1772816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Трактовка физического смысла изученных физических величин, законов и закономерностей</a:t>
            </a:r>
            <a:endParaRPr lang="ru-RU" sz="2400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284984"/>
            <a:ext cx="2592288" cy="165618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2"/>
                </a:solidFill>
              </a:rPr>
              <a:t>Это новое задание в КИМ-2022</a:t>
            </a:r>
          </a:p>
        </p:txBody>
      </p:sp>
      <p:pic>
        <p:nvPicPr>
          <p:cNvPr id="2050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2708920"/>
            <a:ext cx="5760640" cy="374441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251520" y="1772816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Использование графического представления</a:t>
            </a:r>
          </a:p>
          <a:p>
            <a:pPr algn="ctr"/>
            <a:r>
              <a:rPr lang="ru-RU" sz="2400" dirty="0" smtClean="0"/>
              <a:t>информации</a:t>
            </a:r>
            <a:endParaRPr lang="ru-RU" sz="2400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№6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3789040"/>
            <a:ext cx="2592288" cy="165618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2"/>
                </a:solidFill>
              </a:rPr>
              <a:t>Это новое задание в КИМ-2022</a:t>
            </a:r>
          </a:p>
        </p:txBody>
      </p:sp>
      <p:pic>
        <p:nvPicPr>
          <p:cNvPr id="3074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492896"/>
            <a:ext cx="4824536" cy="403244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8" name="Прямоугольник 7"/>
          <p:cNvSpPr/>
          <p:nvPr/>
        </p:nvSpPr>
        <p:spPr>
          <a:xfrm>
            <a:off x="251520" y="1772816"/>
            <a:ext cx="87129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Анализ физических процессов или явлений с использованием основных положений и законов физики</a:t>
            </a:r>
            <a:endParaRPr lang="ru-RU" sz="2000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№17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429000"/>
            <a:ext cx="2592288" cy="165618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2"/>
                </a:solidFill>
              </a:rPr>
              <a:t>Это новое задание в КИМ-2022</a:t>
            </a:r>
          </a:p>
        </p:txBody>
      </p:sp>
      <p:pic>
        <p:nvPicPr>
          <p:cNvPr id="4098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2420888"/>
            <a:ext cx="5472608" cy="410445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8" name="Прямоугольник 7"/>
          <p:cNvSpPr/>
          <p:nvPr/>
        </p:nvSpPr>
        <p:spPr>
          <a:xfrm>
            <a:off x="251520" y="1700808"/>
            <a:ext cx="87129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Анализ физических процессов или явлений с использованием основных положений и законов физики</a:t>
            </a:r>
            <a:endParaRPr lang="ru-RU" sz="2000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Задания №1, 6, 12 и 17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16832"/>
            <a:ext cx="3168352" cy="43251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000" dirty="0" smtClean="0">
                <a:solidFill>
                  <a:schemeClr val="accent2"/>
                </a:solidFill>
              </a:rPr>
              <a:t>Задания на множественный выбор. </a:t>
            </a:r>
          </a:p>
          <a:p>
            <a:pPr marL="0" lvl="0" indent="0">
              <a:buNone/>
            </a:pPr>
            <a:r>
              <a:rPr lang="ru-RU" sz="2000" dirty="0" smtClean="0">
                <a:solidFill>
                  <a:schemeClr val="accent2"/>
                </a:solidFill>
              </a:rPr>
              <a:t>В КИМ-2021 нужно было выбрать 2 верных утверждения из 5 предложенных.</a:t>
            </a:r>
          </a:p>
          <a:p>
            <a:pPr marL="0" lvl="0" indent="0">
              <a:buNone/>
            </a:pPr>
            <a:r>
              <a:rPr lang="ru-RU" sz="2000" dirty="0" smtClean="0">
                <a:solidFill>
                  <a:schemeClr val="accent2"/>
                </a:solidFill>
              </a:rPr>
              <a:t>В КИМ-2022 количество верных утверждений не указано.</a:t>
            </a:r>
          </a:p>
          <a:p>
            <a:pPr marL="0" lvl="0" indent="0" algn="just">
              <a:buNone/>
            </a:pPr>
            <a:endParaRPr lang="ru-RU" dirty="0" smtClean="0"/>
          </a:p>
        </p:txBody>
      </p:sp>
      <p:pic>
        <p:nvPicPr>
          <p:cNvPr id="5122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1988840"/>
            <a:ext cx="5104309" cy="281940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№30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996952"/>
            <a:ext cx="8676456" cy="2304256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Это новое задание в КИМ-2022.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/>
              <a:t>Ученику нужно решить задачу по механике и объяснить формулы и законы, на которые он опирался при решении.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solidFill>
                <a:schemeClr val="accent2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Максимальный балл за выполненное задание – 4.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4" y="1700808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Решение задач с неявно заданной физической моделью по законам и формулам из одного-двух разделов курса физики с обоснованием модели решения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№30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146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1844824"/>
            <a:ext cx="5112568" cy="1495425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pic>
        <p:nvPicPr>
          <p:cNvPr id="6147" name="Picture 3" descr="C:\Users\yuklyukvina\Desktop\Безымянный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3501008"/>
            <a:ext cx="5472607" cy="285750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6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43136"/>
            <a:ext cx="8568952" cy="4325112"/>
          </a:xfrm>
        </p:spPr>
        <p:txBody>
          <a:bodyPr>
            <a:noAutofit/>
          </a:bodyPr>
          <a:lstStyle/>
          <a:p>
            <a:pPr lvl="0" algn="just"/>
            <a:r>
              <a:rPr lang="ru-RU" sz="2400" dirty="0" smtClean="0"/>
              <a:t>Кардинально изменили структуру КИМ и уменьшили количество заданий до 30. </a:t>
            </a:r>
          </a:p>
          <a:p>
            <a:pPr lvl="0" algn="just"/>
            <a:endParaRPr lang="ru-RU" sz="2400" dirty="0" smtClean="0"/>
          </a:p>
          <a:p>
            <a:pPr lvl="0" algn="just"/>
            <a:r>
              <a:rPr lang="ru-RU" sz="2400" dirty="0" smtClean="0"/>
              <a:t>Увеличили максимальный балл за работу до 54.</a:t>
            </a:r>
          </a:p>
          <a:p>
            <a:pPr lvl="0" algn="just"/>
            <a:endParaRPr lang="ru-RU" sz="2400" dirty="0" smtClean="0"/>
          </a:p>
          <a:p>
            <a:pPr lvl="0" algn="just"/>
            <a:r>
              <a:rPr lang="ru-RU" sz="2400" dirty="0"/>
              <a:t>В части </a:t>
            </a:r>
            <a:r>
              <a:rPr lang="ru-RU" sz="2400" dirty="0" smtClean="0"/>
              <a:t>1 ввели </a:t>
            </a:r>
            <a:r>
              <a:rPr lang="ru-RU" sz="2400" dirty="0"/>
              <a:t>новые интегрированные задания базового уровня – линия 1 и линия 2. Они содержат сведения как минимум из трех разделов курса физики.</a:t>
            </a:r>
          </a:p>
          <a:p>
            <a:pPr lvl="0" algn="just"/>
            <a:endParaRPr lang="ru-RU" sz="2400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325112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Изменили форму заданий на множественный выбор в линиях 6, 12 и 17. Теперь можно выбрать все верные ответы из пяти предложенных утверждений.</a:t>
            </a:r>
          </a:p>
          <a:p>
            <a:pPr algn="just"/>
            <a:endParaRPr lang="ru-RU" sz="2400" dirty="0" smtClean="0"/>
          </a:p>
          <a:p>
            <a:pPr lvl="0" algn="just"/>
            <a:r>
              <a:rPr lang="ru-RU" sz="2400" dirty="0" smtClean="0"/>
              <a:t>В части 2 увеличили количество заданий с развернутым ответом. Вместо заданий повышенной сложности с кратким ответом добавили </a:t>
            </a:r>
            <a:r>
              <a:rPr lang="ru-RU" sz="2400" dirty="0" smtClean="0"/>
              <a:t>расчетную задачу </a:t>
            </a:r>
            <a:r>
              <a:rPr lang="ru-RU" sz="2400" dirty="0" smtClean="0"/>
              <a:t>с развернутым ответом. Из-за изменения требований к решению задачи по механике ученику нужно не только </a:t>
            </a:r>
            <a:r>
              <a:rPr lang="ru-RU" sz="2400" dirty="0" smtClean="0"/>
              <a:t>математически решить </a:t>
            </a:r>
            <a:r>
              <a:rPr lang="ru-RU" sz="2400" dirty="0" smtClean="0"/>
              <a:t>ее, но и обосновать использование формул и законов. Оба параметра входят в критерии оценивания задания. Максимальный балл за задачу — 4.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3 часа 55 минут (235 минут)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5 часов 25 минут (325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r>
              <a:rPr lang="ru-RU" dirty="0" smtClean="0"/>
              <a:t>Непрограммируемый   калькулятор с возможностью вычисления </a:t>
            </a:r>
            <a:r>
              <a:rPr lang="ru-RU" dirty="0" smtClean="0"/>
              <a:t>тригонометрических </a:t>
            </a:r>
            <a:r>
              <a:rPr lang="ru-RU" dirty="0" smtClean="0"/>
              <a:t>функций (</a:t>
            </a:r>
            <a:r>
              <a:rPr lang="en-US" dirty="0" smtClean="0"/>
              <a:t>cos, sin, </a:t>
            </a:r>
            <a:r>
              <a:rPr lang="en-US" dirty="0" err="1" smtClean="0"/>
              <a:t>tg</a:t>
            </a:r>
            <a:r>
              <a:rPr lang="ru-RU" dirty="0" smtClean="0"/>
              <a:t>)</a:t>
            </a:r>
          </a:p>
          <a:p>
            <a:endParaRPr lang="ru-RU" dirty="0" smtClean="0"/>
          </a:p>
          <a:p>
            <a:r>
              <a:rPr lang="ru-RU" dirty="0" smtClean="0"/>
              <a:t>Линейка</a:t>
            </a:r>
            <a:endParaRPr lang="ru-RU" dirty="0"/>
          </a:p>
          <a:p>
            <a:pPr lvl="1">
              <a:buNone/>
            </a:pPr>
            <a:r>
              <a:rPr lang="ru-RU" dirty="0"/>
              <a:t>Не должна содержать справочную информацию</a:t>
            </a:r>
          </a:p>
          <a:p>
            <a:endParaRPr lang="ru-RU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54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060848"/>
          <a:ext cx="8424936" cy="34747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438135"/>
                <a:gridCol w="2042585"/>
                <a:gridCol w="1944216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Механика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8 – 11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–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Молекулярная</a:t>
                      </a:r>
                      <a:r>
                        <a:rPr lang="ru-RU" sz="2400" baseline="0" dirty="0" smtClean="0"/>
                        <a:t> физика</a:t>
                      </a:r>
                      <a:endParaRPr lang="ru-RU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5 – 9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 –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Электродинамика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8 – 11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 – 11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Квантовая</a:t>
                      </a:r>
                      <a:r>
                        <a:rPr lang="ru-RU" sz="2400" baseline="0" dirty="0" smtClean="0"/>
                        <a:t> физика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2 – 3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  <a:r>
                        <a:rPr lang="ru-RU" sz="2400" baseline="0" dirty="0" smtClean="0"/>
                        <a:t> – 6 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Элементы астрофизики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-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dirty="0" smtClean="0"/>
              <a:t>Экзаменационная работа содержит </a:t>
            </a:r>
            <a:r>
              <a:rPr lang="ru-RU" dirty="0" smtClean="0">
                <a:solidFill>
                  <a:schemeClr val="accent2"/>
                </a:solidFill>
              </a:rPr>
              <a:t>30</a:t>
            </a:r>
            <a:r>
              <a:rPr lang="ru-RU" dirty="0" smtClean="0"/>
              <a:t> заданий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Часть 1 содержит 23 задания с кратким ответом. Из них:</a:t>
            </a:r>
          </a:p>
          <a:p>
            <a:pPr algn="just">
              <a:buNone/>
            </a:pPr>
            <a:r>
              <a:rPr lang="ru-RU" dirty="0" smtClean="0"/>
              <a:t>— 11 заданий с записью ответа в виде числа или двух чисел; </a:t>
            </a:r>
          </a:p>
          <a:p>
            <a:pPr algn="just">
              <a:buNone/>
            </a:pPr>
            <a:r>
              <a:rPr lang="ru-RU" dirty="0" smtClean="0"/>
              <a:t>— 12 заданий на соответствие и множественный выбор.</a:t>
            </a:r>
          </a:p>
          <a:p>
            <a:pPr marL="402336" lvl="1" indent="0" algn="just">
              <a:buNone/>
            </a:pPr>
            <a:r>
              <a:rPr lang="ru-RU" sz="2800" dirty="0" smtClean="0"/>
              <a:t>Максимальное количество баллов – 34</a:t>
            </a:r>
          </a:p>
          <a:p>
            <a:endParaRPr lang="ru-RU" dirty="0" smtClean="0"/>
          </a:p>
          <a:p>
            <a:pPr>
              <a:buNone/>
            </a:pPr>
            <a:endParaRPr lang="ru-RU" sz="2800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1015</TotalTime>
  <Words>510</Words>
  <Application>Microsoft Office PowerPoint</Application>
  <PresentationFormat>Экран (4:3)</PresentationFormat>
  <Paragraphs>102</Paragraphs>
  <Slides>17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Городская</vt:lpstr>
      <vt:lpstr>ЕГЭ-2022 по физике</vt:lpstr>
      <vt:lpstr>Изменения в КИМ ЕГЭ-2022</vt:lpstr>
      <vt:lpstr>Изменения в КИМ ЕГЭ-2022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Задания</vt:lpstr>
      <vt:lpstr>Задания</vt:lpstr>
      <vt:lpstr>Задание №1</vt:lpstr>
      <vt:lpstr>Задание №2</vt:lpstr>
      <vt:lpstr>Задание №6</vt:lpstr>
      <vt:lpstr>Задание №17</vt:lpstr>
      <vt:lpstr>Задания №1, 6, 12 и 17</vt:lpstr>
      <vt:lpstr>Задание №30</vt:lpstr>
      <vt:lpstr>Задание №30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Sony</cp:lastModifiedBy>
  <cp:revision>166</cp:revision>
  <dcterms:created xsi:type="dcterms:W3CDTF">2020-08-31T10:23:09Z</dcterms:created>
  <dcterms:modified xsi:type="dcterms:W3CDTF">2021-10-23T14:34:22Z</dcterms:modified>
</cp:coreProperties>
</file>