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1" r:id="rId3"/>
    <p:sldId id="297" r:id="rId4"/>
    <p:sldId id="298" r:id="rId5"/>
    <p:sldId id="299" r:id="rId6"/>
    <p:sldId id="258" r:id="rId7"/>
    <p:sldId id="259" r:id="rId8"/>
    <p:sldId id="272" r:id="rId9"/>
    <p:sldId id="273" r:id="rId10"/>
    <p:sldId id="260" r:id="rId11"/>
    <p:sldId id="262" r:id="rId12"/>
    <p:sldId id="300" r:id="rId13"/>
    <p:sldId id="301" r:id="rId14"/>
    <p:sldId id="267" r:id="rId15"/>
    <p:sldId id="303" r:id="rId16"/>
    <p:sldId id="304" r:id="rId17"/>
    <p:sldId id="305" r:id="rId18"/>
    <p:sldId id="302" r:id="rId19"/>
    <p:sldId id="306" r:id="rId20"/>
    <p:sldId id="307" r:id="rId21"/>
    <p:sldId id="308" r:id="rId22"/>
    <p:sldId id="309" r:id="rId23"/>
    <p:sldId id="310" r:id="rId24"/>
    <p:sldId id="311" r:id="rId25"/>
    <p:sldId id="284" r:id="rId26"/>
    <p:sldId id="31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14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литературе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53336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07504" y="1628800"/>
          <a:ext cx="8821488" cy="4754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81885"/>
                <a:gridCol w="2205371"/>
                <a:gridCol w="21342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Доля</a:t>
                      </a:r>
                      <a:r>
                        <a:rPr lang="ru-RU" sz="2400" baseline="0" dirty="0" smtClean="0"/>
                        <a:t> (в %)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Доля (в %) </a:t>
                      </a:r>
                      <a:r>
                        <a:rPr lang="ru-RU" sz="2400" dirty="0" err="1" smtClean="0"/>
                        <a:t>в</a:t>
                      </a:r>
                      <a:r>
                        <a:rPr lang="ru-RU" sz="2400" dirty="0" smtClean="0"/>
                        <a:t>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древнерусской литературы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XVIII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первой половины XIX в.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второй половины XIX в. 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конца XIX – начала XX в.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первой половины XX в.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20-35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литературы второй половины ХХ – начала 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XXI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</a:t>
                      </a:r>
                      <a:endParaRPr lang="ru-RU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4536504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Экзаменационная работа содержит 12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№1-11 – Часть 1. </a:t>
            </a:r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– №1-6 – первый комплекс заданий (анализ эпического, или лироэпического, или драматического фрагмента)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№1-4 – задания с кратким ответом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№5.1/5.2 и №6 – </a:t>
            </a:r>
            <a:r>
              <a:rPr lang="ru-RU" sz="2400" dirty="0" smtClean="0"/>
              <a:t>развернутый </a:t>
            </a:r>
            <a:r>
              <a:rPr lang="ru-RU" sz="2400" dirty="0" smtClean="0"/>
              <a:t>ответ в </a:t>
            </a:r>
            <a:r>
              <a:rPr lang="ru-RU" sz="2400" dirty="0" smtClean="0"/>
              <a:t>объеме </a:t>
            </a:r>
            <a:r>
              <a:rPr lang="ru-RU" sz="2400" dirty="0" smtClean="0"/>
              <a:t>5-10 предложений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325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– №7-11 – второй комплекс заданий (анализ стихотворения, басни, баллады, лирической поэмы)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№7-9 – задания с кратким ответом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№10.1/10.2 и №11 – </a:t>
            </a:r>
            <a:r>
              <a:rPr lang="ru-RU" sz="2400" dirty="0" smtClean="0"/>
              <a:t>развернутый </a:t>
            </a:r>
            <a:r>
              <a:rPr lang="ru-RU" sz="2400" dirty="0" smtClean="0"/>
              <a:t>ответ о </a:t>
            </a:r>
            <a:r>
              <a:rPr lang="ru-RU" sz="2400" dirty="0" smtClean="0"/>
              <a:t>объеме </a:t>
            </a:r>
            <a:r>
              <a:rPr lang="ru-RU" sz="2400" dirty="0" smtClean="0"/>
              <a:t>5-10 предложений</a:t>
            </a:r>
          </a:p>
          <a:p>
            <a:pPr>
              <a:buNone/>
            </a:pPr>
            <a:endParaRPr lang="ru-RU" sz="2400" dirty="0" smtClean="0"/>
          </a:p>
          <a:p>
            <a:pPr marL="365760" lvl="1" indent="-256032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35</a:t>
            </a:r>
          </a:p>
          <a:p>
            <a:pPr>
              <a:buNone/>
            </a:pPr>
            <a:endParaRPr lang="ru-RU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820472" cy="4536504"/>
          </a:xfrm>
        </p:spPr>
        <p:txBody>
          <a:bodyPr>
            <a:no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№12 – Часть 2. </a:t>
            </a:r>
          </a:p>
          <a:p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Развернутое сочинение на литературную тему в объеме не менее 250 слов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Предлагается пять тем сочинения на выбор (12.1–12.5)</a:t>
            </a:r>
          </a:p>
          <a:p>
            <a:pPr>
              <a:buNone/>
            </a:pPr>
            <a:endParaRPr lang="ru-RU" sz="2400" dirty="0" smtClean="0"/>
          </a:p>
          <a:p>
            <a:pPr marL="365760" lvl="1" indent="-256032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20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№7-11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179512" y="162880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Анализ стихотворения, басни, баллады, лирической поэмы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2564904"/>
            <a:ext cx="331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Теперь может быть предложен зарубежный художественный текст </a:t>
            </a:r>
          </a:p>
          <a:p>
            <a:endParaRPr lang="ru-RU" sz="2400" dirty="0" smtClean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С опорой на него выполняются задания №7-11 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2492896"/>
            <a:ext cx="5000625" cy="3762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№5 и 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179512" y="1628800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Задания с развернутым ответом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234888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Задания стали альтернативными. </a:t>
            </a:r>
          </a:p>
          <a:p>
            <a:endParaRPr lang="ru-RU" sz="2400" dirty="0" smtClean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Можно выбрать 1 из 2 предложенных вариантов задания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1484784"/>
            <a:ext cx="5638801" cy="50101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yuklyukvina\Desktop\Безымянный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1484784"/>
            <a:ext cx="5619750" cy="49339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№6 и 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179512" y="141277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Задания с развернутым ответом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4653136"/>
            <a:ext cx="87129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Теперь ученик может сопоставить текст задания с зарубежным произведением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Для сопоставления текстов достаточно назвать 1 произведение (в КИМ-2021 –  2) 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6619" y="1967363"/>
            <a:ext cx="7416824" cy="108902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051" name="Picture 3" descr="C:\Users\yuklyukvina\Desktop\Безымянный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284984"/>
            <a:ext cx="7488832" cy="108012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179512" y="141277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Сочинение на литературную тему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504" y="2348880"/>
            <a:ext cx="35283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Добавлена пятая тема сочинения (в КИМ-2021 – 4 темы)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В КИМ-2022 одна из тем подразумевает обращение к зарубежной литературе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916832"/>
            <a:ext cx="5328592" cy="446449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600" dirty="0" smtClean="0"/>
              <a:t>Шире представили поэзию второй половины </a:t>
            </a:r>
            <a:r>
              <a:rPr lang="en-US" sz="2600" dirty="0" smtClean="0"/>
              <a:t>XIX</a:t>
            </a:r>
            <a:r>
              <a:rPr lang="ru-RU" sz="2600" dirty="0" smtClean="0"/>
              <a:t>-</a:t>
            </a:r>
            <a:r>
              <a:rPr lang="en-US" sz="2600" dirty="0" smtClean="0"/>
              <a:t>XX</a:t>
            </a:r>
            <a:r>
              <a:rPr lang="ru-RU" sz="2600" dirty="0" smtClean="0"/>
              <a:t> в. и отечественную литературу </a:t>
            </a:r>
            <a:r>
              <a:rPr lang="en-US" sz="2600" dirty="0" smtClean="0"/>
              <a:t>XX</a:t>
            </a:r>
            <a:r>
              <a:rPr lang="en-US" sz="2600" dirty="0"/>
              <a:t>I</a:t>
            </a:r>
            <a:r>
              <a:rPr lang="ru-RU" sz="2600" dirty="0" smtClean="0"/>
              <a:t> </a:t>
            </a:r>
            <a:r>
              <a:rPr lang="ru-RU" sz="2600" dirty="0" smtClean="0"/>
              <a:t>века, а также включили зарубежную </a:t>
            </a:r>
            <a:r>
              <a:rPr lang="ru-RU" sz="2600" dirty="0" smtClean="0"/>
              <a:t>литературу:</a:t>
            </a:r>
            <a:endParaRPr lang="ru-RU" sz="2600" dirty="0" smtClean="0"/>
          </a:p>
          <a:p>
            <a:pPr lvl="0" algn="just">
              <a:buNone/>
            </a:pPr>
            <a:endParaRPr lang="ru-RU" sz="2600" dirty="0" smtClean="0"/>
          </a:p>
          <a:p>
            <a:pPr algn="just">
              <a:buNone/>
            </a:pPr>
            <a:r>
              <a:rPr lang="ru-RU" sz="2600" dirty="0" smtClean="0"/>
              <a:t>— </a:t>
            </a:r>
            <a:r>
              <a:rPr lang="ru-RU" sz="2600" dirty="0" smtClean="0"/>
              <a:t>в </a:t>
            </a:r>
            <a:r>
              <a:rPr lang="ru-RU" sz="2600" dirty="0" smtClean="0"/>
              <a:t>заданиях 7-11 зарубежные произведения могут быть опорным текстом для  заданий с кратким и развернутым ответом. В заданиях 6 и 11 по контекстному сопоставлению теперь можно взять для примера произведение зарубежного </a:t>
            </a:r>
            <a:r>
              <a:rPr lang="ru-RU" sz="2600" dirty="0" smtClean="0"/>
              <a:t>автора;</a:t>
            </a:r>
            <a:endParaRPr lang="ru-RU" sz="2600" dirty="0" smtClean="0"/>
          </a:p>
          <a:p>
            <a:pPr lvl="0" algn="just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№12. Критерии оценивания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251520" y="1916832"/>
            <a:ext cx="856895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 Рекомендуемый объем сочинения теперь  не менее 250 слов (в КИМ-2021 – не менее 200 слов)</a:t>
            </a:r>
          </a:p>
          <a:p>
            <a:pPr>
              <a:buFont typeface="Arial" pitchFamily="34" charset="0"/>
              <a:buChar char="•"/>
            </a:pP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Сочинение объемом менее 200 слов оценивается в 0 баллов (в КИМ-2021 – менее 150 слов)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№12. Критерии оценивания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287016" y="1412776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2"/>
                </a:solidFill>
              </a:rPr>
              <a:t>Задание 12 оценивается по 5 критериям. Изменения коснулись критерия 3 «Опора на теоретико-литературные понятия». Теперь максимальный балл – 3. (в КИМ-2021 – 2)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79512" y="2780928"/>
          <a:ext cx="8784976" cy="33223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24136"/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Баллы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Критерий «Опора на теоретико-литературные</a:t>
                      </a:r>
                      <a:r>
                        <a:rPr lang="ru-RU" sz="2000" baseline="0" dirty="0" smtClean="0"/>
                        <a:t> понятия»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Теоретико-литературные понятия включены в сочинение, два и более из них использованы для анализа текста произведения(-</a:t>
                      </a:r>
                      <a:r>
                        <a:rPr kumimoji="0" lang="ru-RU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ий</a:t>
                      </a: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в целях раскрытия темы сочинения, ошибки в использовании понятий отсутствуют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Теоретико-литературные понятия включены в сочинение, одно из них использовано для анализа текста произведения(-</a:t>
                      </a:r>
                      <a:r>
                        <a:rPr kumimoji="0" lang="ru-RU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ий</a:t>
                      </a: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в целях раскрытия темы сочинения, ошибки в использовании понятий отсутствуют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№12. Критерии оценивания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179512" y="1700808"/>
          <a:ext cx="8784976" cy="2712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152128"/>
                <a:gridCol w="76328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Баллы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Критерий «Опора на теоретико-литературные</a:t>
                      </a:r>
                      <a:r>
                        <a:rPr lang="ru-RU" sz="2000" baseline="0" dirty="0" smtClean="0"/>
                        <a:t> понятия»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Теоретико-литературные понятия включены в сочинение, но не использованы для анализа текста произведения(-</a:t>
                      </a:r>
                      <a:r>
                        <a:rPr kumimoji="0" lang="ru-RU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ий</a:t>
                      </a:r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И/ИЛИ допущена одна ошибка в использовании понятий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Теоретико-литературные понятия не включены в сочинение</a:t>
                      </a:r>
                    </a:p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 допущено более одной ошибки в использовании понятий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№12. Критерии оценивания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1" name="TextBox 10"/>
          <p:cNvSpPr txBox="1"/>
          <p:nvPr/>
        </p:nvSpPr>
        <p:spPr>
          <a:xfrm>
            <a:off x="287016" y="1412776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2"/>
                </a:solidFill>
              </a:rPr>
              <a:t>В сравнении с КИМ-2021 введены критерия для оценивания грамотности ГК-1 , ГК-2, ГК-3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251520" y="2348880"/>
          <a:ext cx="8784976" cy="18897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24136"/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Баллы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ГК1. Соблюдение орфографических норм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Орфографических ошибок нет, или допущены одна-две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Допущены три-четыре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Допущено пять или более ошибок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№12. Критерии оценивания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251520" y="1484784"/>
          <a:ext cx="8784976" cy="18897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24136"/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Баллы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ГК2. Соблюдение пунктуационных норм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Пунктуационных ошибок нет, или допущены одна-две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Допущены три-четыре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Допущено пять или более ошибок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251520" y="3573016"/>
          <a:ext cx="8784976" cy="1493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24136"/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Баллы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ГК3. Соблюдение грамматических норм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Грамматических ошибок нет, или допущены одна-две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Допущено три или более ошибки</a:t>
                      </a:r>
                      <a:endParaRPr lang="ru-RU" sz="20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27584" y="5517232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Максимальный балл за грамотность – 5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492896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5.1/5.2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708920"/>
          <a:ext cx="8229600" cy="1828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10.1/10.2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dirty="0" smtClean="0"/>
              <a:t>— </a:t>
            </a:r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 smtClean="0"/>
              <a:t>некоторых темах сочинения части 2 можно обращаться и к отечественным, и к зарубежным произведениям.</a:t>
            </a:r>
          </a:p>
          <a:p>
            <a:pPr algn="just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Сократили количество заданий базового уровня. Теперь оно 7, а не 12. Поэтому изменилась нумерация.</a:t>
            </a:r>
          </a:p>
          <a:p>
            <a:pPr algn="just"/>
            <a:endParaRPr lang="ru-RU" sz="2400" dirty="0" smtClean="0"/>
          </a:p>
          <a:p>
            <a:r>
              <a:rPr lang="ru-RU" sz="2400" dirty="0" smtClean="0"/>
              <a:t>Увеличили количество заданий на выбор в части 1 (5.1/5.2, 10.1/10.2) и в части 2 (добавили пятую тему </a:t>
            </a:r>
            <a:r>
              <a:rPr lang="ru-RU" sz="2400" dirty="0" smtClean="0"/>
              <a:t>сочинения </a:t>
            </a:r>
            <a:r>
              <a:rPr lang="ru-RU" sz="2400" dirty="0" smtClean="0"/>
              <a:t>с </a:t>
            </a:r>
            <a:r>
              <a:rPr lang="ru-RU" sz="2400" dirty="0"/>
              <a:t>опорой на «диалог искусств</a:t>
            </a:r>
            <a:r>
              <a:rPr lang="ru-RU" sz="2400" dirty="0" smtClean="0"/>
              <a:t>»</a:t>
            </a:r>
            <a:r>
              <a:rPr lang="ru-RU" sz="2400" dirty="0" smtClean="0"/>
              <a:t>).</a:t>
            </a:r>
            <a:endParaRPr lang="ru-RU" sz="2600" dirty="0" smtClean="0"/>
          </a:p>
          <a:p>
            <a:pPr lvl="0" algn="just">
              <a:buNone/>
            </a:pPr>
            <a:endParaRPr lang="ru-RU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600" dirty="0" smtClean="0"/>
              <a:t>В заданиях 6 и 11 на сопоставление опорного текста теперь достаточно подобрать одно произведение в качестве примера.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Увеличили объем сочинения. Теперь он минимум 200 слов.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Увеличили максимальный балл за сочинение в задании 12 по критерию «Опора на теоретико-литературные понятия». Теперь он 3, а не 2. </a:t>
            </a:r>
            <a:endParaRPr lang="ru-RU" sz="2600" b="1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Ввели критерии оценивания грамотности.</a:t>
            </a:r>
          </a:p>
          <a:p>
            <a:pPr algn="just"/>
            <a:endParaRPr lang="ru-RU" sz="2400" b="1" dirty="0" smtClean="0"/>
          </a:p>
          <a:p>
            <a:pPr algn="just"/>
            <a:r>
              <a:rPr lang="ru-RU" sz="2400" dirty="0" smtClean="0"/>
              <a:t>Снизили максимальный балл за работу. теперь он 55, а не 58.</a:t>
            </a:r>
            <a:endParaRPr lang="ru-RU" sz="2600" b="1" dirty="0" smtClean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Орфографический словарь</a:t>
            </a:r>
          </a:p>
          <a:p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55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982</TotalTime>
  <Words>974</Words>
  <Application>Microsoft Office PowerPoint</Application>
  <PresentationFormat>Экран (4:3)</PresentationFormat>
  <Paragraphs>218</Paragraphs>
  <Slides>26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ЕГЭ-2022 по литературе</vt:lpstr>
      <vt:lpstr>Изменения в КИМ ЕГЭ-2022</vt:lpstr>
      <vt:lpstr>Изменения в КИМ ЕГЭ-2022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Задания</vt:lpstr>
      <vt:lpstr>Задания</vt:lpstr>
      <vt:lpstr>Задания</vt:lpstr>
      <vt:lpstr>Задания №7-11</vt:lpstr>
      <vt:lpstr>Задания №5 и 10</vt:lpstr>
      <vt:lpstr>Задание №5</vt:lpstr>
      <vt:lpstr>Задание №10</vt:lpstr>
      <vt:lpstr>Задания №6 и 11</vt:lpstr>
      <vt:lpstr>Задание №12</vt:lpstr>
      <vt:lpstr>Задание №12. Критерии оценивания</vt:lpstr>
      <vt:lpstr>Задание №12. Критерии оценивания</vt:lpstr>
      <vt:lpstr>Задание №12. Критерии оценивания</vt:lpstr>
      <vt:lpstr>Задание №12. Критерии оценивания</vt:lpstr>
      <vt:lpstr>Задание №12. Критерии оценивания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187</cp:revision>
  <dcterms:created xsi:type="dcterms:W3CDTF">2020-08-31T10:23:09Z</dcterms:created>
  <dcterms:modified xsi:type="dcterms:W3CDTF">2021-10-23T13:53:48Z</dcterms:modified>
</cp:coreProperties>
</file>