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81" r:id="rId3"/>
    <p:sldId id="297" r:id="rId4"/>
    <p:sldId id="298" r:id="rId5"/>
    <p:sldId id="299" r:id="rId6"/>
    <p:sldId id="258" r:id="rId7"/>
    <p:sldId id="259" r:id="rId8"/>
    <p:sldId id="272" r:id="rId9"/>
    <p:sldId id="273" r:id="rId10"/>
    <p:sldId id="260" r:id="rId11"/>
    <p:sldId id="262" r:id="rId12"/>
    <p:sldId id="300" r:id="rId13"/>
    <p:sldId id="301" r:id="rId14"/>
    <p:sldId id="267" r:id="rId15"/>
    <p:sldId id="303" r:id="rId16"/>
    <p:sldId id="304" r:id="rId17"/>
    <p:sldId id="305" r:id="rId18"/>
    <p:sldId id="302" r:id="rId19"/>
    <p:sldId id="306" r:id="rId20"/>
    <p:sldId id="307" r:id="rId21"/>
    <p:sldId id="308" r:id="rId22"/>
    <p:sldId id="309" r:id="rId23"/>
    <p:sldId id="310" r:id="rId24"/>
    <p:sldId id="311" r:id="rId25"/>
    <p:sldId id="284" r:id="rId26"/>
    <p:sldId id="312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>
        <p:scale>
          <a:sx n="70" d="100"/>
          <a:sy n="70" d="100"/>
        </p:scale>
        <p:origin x="-114" y="-4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smtClean="0">
                <a:solidFill>
                  <a:schemeClr val="accent2"/>
                </a:solidFill>
              </a:rPr>
              <a:t>ЕГЭ-2022</a:t>
            </a:r>
            <a:r>
              <a:rPr lang="ru-RU" sz="6000" dirty="0" smtClean="0">
                <a:solidFill>
                  <a:schemeClr val="accent2"/>
                </a:solidFill>
              </a:rPr>
              <a:t/>
            </a:r>
            <a:br>
              <a:rPr lang="ru-RU" sz="6000" dirty="0" smtClean="0">
                <a:solidFill>
                  <a:schemeClr val="accent2"/>
                </a:solidFill>
              </a:rPr>
            </a:br>
            <a:r>
              <a:rPr lang="ru-RU" sz="6000" dirty="0" smtClean="0">
                <a:solidFill>
                  <a:schemeClr val="accent2"/>
                </a:solidFill>
              </a:rPr>
              <a:t>по литературе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Задания, требования и изменения</a:t>
            </a:r>
            <a:endParaRPr lang="ru-RU" sz="3200" dirty="0">
              <a:solidFill>
                <a:schemeClr val="accent2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53336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107504" y="1628800"/>
          <a:ext cx="8821488" cy="475488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481885"/>
                <a:gridCol w="2205371"/>
                <a:gridCol w="213423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Доля</a:t>
                      </a:r>
                      <a:r>
                        <a:rPr lang="ru-RU" sz="2400" baseline="0" dirty="0" smtClean="0"/>
                        <a:t> (в %)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Доля (в %) </a:t>
                      </a:r>
                      <a:r>
                        <a:rPr lang="ru-RU" sz="2400" dirty="0" err="1" smtClean="0"/>
                        <a:t>в</a:t>
                      </a:r>
                      <a:r>
                        <a:rPr lang="ru-RU" sz="2400" dirty="0" smtClean="0"/>
                        <a:t>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 древнерусской литературы</a:t>
                      </a:r>
                      <a:endParaRPr lang="ru-RU" sz="16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0-15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0-10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 литературы 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XVIII 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в.</a:t>
                      </a:r>
                      <a:endParaRPr lang="ru-RU" sz="16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0-10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 литературы первой половины XIX в.</a:t>
                      </a:r>
                      <a:endParaRPr lang="ru-RU" sz="16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15-35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15-35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 литературы второй половины XIX в. </a:t>
                      </a:r>
                      <a:endParaRPr lang="ru-RU" sz="16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20-35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20-35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 литературы конца XIX – начала XX в.</a:t>
                      </a:r>
                      <a:endParaRPr lang="ru-RU" sz="16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0-15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0-15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 литературы первой половины XX в.</a:t>
                      </a:r>
                      <a:endParaRPr lang="ru-RU" sz="16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20-35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20-35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 литературы второй половины ХХ – начала 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XXI 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в.</a:t>
                      </a:r>
                      <a:endParaRPr lang="ru-RU" sz="16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0-15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0-15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556792"/>
            <a:ext cx="8640960" cy="4536504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Экзаменационная работа содержит 12 заданий</a:t>
            </a:r>
          </a:p>
          <a:p>
            <a:endParaRPr lang="ru-RU" sz="2400" dirty="0" smtClean="0"/>
          </a:p>
          <a:p>
            <a:r>
              <a:rPr lang="ru-RU" sz="2400" dirty="0" smtClean="0"/>
              <a:t>№1-11 – Часть 1. </a:t>
            </a:r>
          </a:p>
          <a:p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– №1-6 – первый комплекс заданий (анализ эпического, или лироэпического, или драматического фрагмента)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№1-4 – задания с кратким ответом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№5.1/5.2 и №6 – </a:t>
            </a:r>
            <a:r>
              <a:rPr lang="ru-RU" sz="2400" dirty="0" smtClean="0"/>
              <a:t>развернутый </a:t>
            </a:r>
            <a:r>
              <a:rPr lang="ru-RU" sz="2400" dirty="0" smtClean="0"/>
              <a:t>ответ в </a:t>
            </a:r>
            <a:r>
              <a:rPr lang="ru-RU" sz="2400" dirty="0" smtClean="0"/>
              <a:t>объеме </a:t>
            </a:r>
            <a:r>
              <a:rPr lang="ru-RU" sz="2400" dirty="0" smtClean="0"/>
              <a:t>5-10 предложений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44824"/>
            <a:ext cx="8640960" cy="43251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– №7-11 – второй комплекс заданий (анализ стихотворения, басни, баллады, лирической поэмы)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№7-9 – задания с кратким ответом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№10.1/10.2 и №11 – </a:t>
            </a:r>
            <a:r>
              <a:rPr lang="ru-RU" sz="2400" dirty="0" smtClean="0"/>
              <a:t>развернутый </a:t>
            </a:r>
            <a:r>
              <a:rPr lang="ru-RU" sz="2400" dirty="0" smtClean="0"/>
              <a:t>ответ о </a:t>
            </a:r>
            <a:r>
              <a:rPr lang="ru-RU" sz="2400" dirty="0" smtClean="0"/>
              <a:t>объеме </a:t>
            </a:r>
            <a:r>
              <a:rPr lang="ru-RU" sz="2400" dirty="0" smtClean="0"/>
              <a:t>5-10 предложений</a:t>
            </a:r>
          </a:p>
          <a:p>
            <a:pPr>
              <a:buNone/>
            </a:pPr>
            <a:endParaRPr lang="ru-RU" sz="2400" dirty="0" smtClean="0"/>
          </a:p>
          <a:p>
            <a:pPr marL="365760" lvl="1" indent="-256032">
              <a:buClr>
                <a:schemeClr val="accent3"/>
              </a:buClr>
              <a:buNone/>
            </a:pPr>
            <a:r>
              <a:rPr lang="ru-RU" sz="2400" dirty="0" smtClean="0"/>
              <a:t>Максимальное количество баллов – 35</a:t>
            </a:r>
          </a:p>
          <a:p>
            <a:pPr>
              <a:buNone/>
            </a:pPr>
            <a:endParaRPr lang="ru-RU" dirty="0" smtClean="0"/>
          </a:p>
        </p:txBody>
      </p:sp>
      <p:grpSp>
        <p:nvGrpSpPr>
          <p:cNvPr id="4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556792"/>
            <a:ext cx="8820472" cy="4536504"/>
          </a:xfrm>
        </p:spPr>
        <p:txBody>
          <a:bodyPr>
            <a:noAutofit/>
          </a:bodyPr>
          <a:lstStyle/>
          <a:p>
            <a:endParaRPr lang="ru-RU" sz="2400" dirty="0" smtClean="0"/>
          </a:p>
          <a:p>
            <a:r>
              <a:rPr lang="ru-RU" sz="2400" dirty="0" smtClean="0"/>
              <a:t>№12 – Часть 2. </a:t>
            </a:r>
          </a:p>
          <a:p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Развернутое сочинение на литературную тему в объеме не менее 250 слов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Предлагается пять тем сочинения на выбор (12.1–12.5)</a:t>
            </a:r>
          </a:p>
          <a:p>
            <a:pPr>
              <a:buNone/>
            </a:pPr>
            <a:endParaRPr lang="ru-RU" sz="2400" dirty="0" smtClean="0"/>
          </a:p>
          <a:p>
            <a:pPr marL="365760" lvl="1" indent="-256032">
              <a:buClr>
                <a:schemeClr val="accent3"/>
              </a:buClr>
              <a:buNone/>
            </a:pPr>
            <a:r>
              <a:rPr lang="ru-RU" sz="2400" dirty="0" smtClean="0"/>
              <a:t>Максимальное количество баллов – 20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</p:txBody>
      </p:sp>
      <p:grpSp>
        <p:nvGrpSpPr>
          <p:cNvPr id="4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Задания №7-11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  <p:sp>
        <p:nvSpPr>
          <p:cNvPr id="12" name="TextBox 11"/>
          <p:cNvSpPr txBox="1"/>
          <p:nvPr/>
        </p:nvSpPr>
        <p:spPr>
          <a:xfrm>
            <a:off x="179512" y="1628800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Анализ стихотворения, басни, баллады, лирической поэмы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251520" y="2564904"/>
            <a:ext cx="33123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/>
                </a:solidFill>
              </a:rPr>
              <a:t>Теперь может быть предложен зарубежный художественный текст </a:t>
            </a:r>
          </a:p>
          <a:p>
            <a:endParaRPr lang="ru-RU" sz="2400" dirty="0" smtClean="0">
              <a:solidFill>
                <a:schemeClr val="accent2"/>
              </a:solidFill>
            </a:endParaRPr>
          </a:p>
          <a:p>
            <a:r>
              <a:rPr lang="ru-RU" sz="2400" dirty="0" smtClean="0">
                <a:solidFill>
                  <a:schemeClr val="accent2"/>
                </a:solidFill>
              </a:rPr>
              <a:t>С опорой на него выполняются задания №7-11 </a:t>
            </a:r>
            <a:endParaRPr lang="ru-RU" sz="2400" dirty="0">
              <a:solidFill>
                <a:schemeClr val="accent2"/>
              </a:solidFill>
            </a:endParaRPr>
          </a:p>
        </p:txBody>
      </p:sp>
      <p:pic>
        <p:nvPicPr>
          <p:cNvPr id="7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35896" y="2492896"/>
            <a:ext cx="5000625" cy="3762375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Задания №5 и 10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3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  <p:sp>
        <p:nvSpPr>
          <p:cNvPr id="12" name="TextBox 11"/>
          <p:cNvSpPr txBox="1"/>
          <p:nvPr/>
        </p:nvSpPr>
        <p:spPr>
          <a:xfrm>
            <a:off x="179512" y="1628800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Задания с развернутым ответом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251520" y="2348880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/>
                </a:solidFill>
              </a:rPr>
              <a:t>Задания стали альтернативными. </a:t>
            </a:r>
          </a:p>
          <a:p>
            <a:endParaRPr lang="ru-RU" sz="2400" dirty="0" smtClean="0">
              <a:solidFill>
                <a:schemeClr val="accent2"/>
              </a:solidFill>
            </a:endParaRPr>
          </a:p>
          <a:p>
            <a:r>
              <a:rPr lang="ru-RU" sz="2400" dirty="0" smtClean="0">
                <a:solidFill>
                  <a:schemeClr val="accent2"/>
                </a:solidFill>
              </a:rPr>
              <a:t>Можно выбрать 1 из 2 предложенных вариантов задания</a:t>
            </a:r>
            <a:endParaRPr lang="ru-RU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5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3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  <p:pic>
        <p:nvPicPr>
          <p:cNvPr id="3074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35696" y="1484784"/>
            <a:ext cx="5638801" cy="50101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№10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3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  <p:pic>
        <p:nvPicPr>
          <p:cNvPr id="4098" name="Picture 2" descr="C:\Users\yuklyukvina\Desktop\Безымянный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63688" y="1484784"/>
            <a:ext cx="5619750" cy="49339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Задания №6 и 11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3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  <p:sp>
        <p:nvSpPr>
          <p:cNvPr id="12" name="TextBox 11"/>
          <p:cNvSpPr txBox="1"/>
          <p:nvPr/>
        </p:nvSpPr>
        <p:spPr>
          <a:xfrm>
            <a:off x="179512" y="1412776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Задания с развернутым ответом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79512" y="4653136"/>
            <a:ext cx="871296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accent2"/>
                </a:solidFill>
              </a:rPr>
              <a:t>Теперь ученик может сопоставить текст задания с зарубежным произведением</a:t>
            </a:r>
          </a:p>
          <a:p>
            <a:endParaRPr lang="ru-RU" sz="2200" dirty="0" smtClean="0">
              <a:solidFill>
                <a:schemeClr val="accent2"/>
              </a:solidFill>
            </a:endParaRPr>
          </a:p>
          <a:p>
            <a:r>
              <a:rPr lang="ru-RU" sz="2200" dirty="0" smtClean="0">
                <a:solidFill>
                  <a:schemeClr val="accent2"/>
                </a:solidFill>
              </a:rPr>
              <a:t>Для сопоставления текстов достаточно назвать 1 произведение (в КИМ-2021 –  2) </a:t>
            </a:r>
            <a:endParaRPr lang="ru-RU" sz="2200" dirty="0">
              <a:solidFill>
                <a:schemeClr val="accent2"/>
              </a:solidFill>
            </a:endParaRPr>
          </a:p>
        </p:txBody>
      </p:sp>
      <p:pic>
        <p:nvPicPr>
          <p:cNvPr id="2050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26619" y="1967363"/>
            <a:ext cx="7416824" cy="1089025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pic>
        <p:nvPicPr>
          <p:cNvPr id="2051" name="Picture 3" descr="C:\Users\yuklyukvina\Desktop\Безымянный1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99592" y="3284984"/>
            <a:ext cx="7488832" cy="108012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№12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3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  <p:sp>
        <p:nvSpPr>
          <p:cNvPr id="12" name="TextBox 11"/>
          <p:cNvSpPr txBox="1"/>
          <p:nvPr/>
        </p:nvSpPr>
        <p:spPr>
          <a:xfrm>
            <a:off x="179512" y="1412776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Сочинение на литературную тему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07504" y="2348880"/>
            <a:ext cx="352839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chemeClr val="accent2"/>
                </a:solidFill>
              </a:rPr>
              <a:t>Добавлена пятая тема сочинения (в КИМ-2021 – 4 темы)</a:t>
            </a:r>
          </a:p>
          <a:p>
            <a:endParaRPr lang="ru-RU" sz="2200" dirty="0" smtClean="0">
              <a:solidFill>
                <a:schemeClr val="accent2"/>
              </a:solidFill>
            </a:endParaRPr>
          </a:p>
          <a:p>
            <a:r>
              <a:rPr lang="ru-RU" sz="2200" dirty="0" smtClean="0">
                <a:solidFill>
                  <a:schemeClr val="accent2"/>
                </a:solidFill>
              </a:rPr>
              <a:t>В КИМ-2022 одна из тем подразумевает обращение к зарубежной литературе</a:t>
            </a:r>
            <a:endParaRPr lang="ru-RU" sz="2200" dirty="0">
              <a:solidFill>
                <a:schemeClr val="accent2"/>
              </a:solidFill>
            </a:endParaRPr>
          </a:p>
        </p:txBody>
      </p:sp>
      <p:pic>
        <p:nvPicPr>
          <p:cNvPr id="5122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63888" y="1916832"/>
            <a:ext cx="5328592" cy="446449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sz="2600" dirty="0" smtClean="0"/>
              <a:t>Шире представили поэзию второй половины </a:t>
            </a:r>
            <a:r>
              <a:rPr lang="en-US" sz="2600" dirty="0" smtClean="0"/>
              <a:t>XIX</a:t>
            </a:r>
            <a:r>
              <a:rPr lang="ru-RU" sz="2600" dirty="0" smtClean="0"/>
              <a:t>-</a:t>
            </a:r>
            <a:r>
              <a:rPr lang="en-US" sz="2600" dirty="0" smtClean="0"/>
              <a:t>XX</a:t>
            </a:r>
            <a:r>
              <a:rPr lang="ru-RU" sz="2600" dirty="0" smtClean="0"/>
              <a:t> в. и отечественную литературу </a:t>
            </a:r>
            <a:r>
              <a:rPr lang="en-US" sz="2600" dirty="0" smtClean="0"/>
              <a:t>XX</a:t>
            </a:r>
            <a:r>
              <a:rPr lang="en-US" sz="2600" dirty="0"/>
              <a:t>I</a:t>
            </a:r>
            <a:r>
              <a:rPr lang="ru-RU" sz="2600" dirty="0" smtClean="0"/>
              <a:t> </a:t>
            </a:r>
            <a:r>
              <a:rPr lang="ru-RU" sz="2600" dirty="0" smtClean="0"/>
              <a:t>века, а также включили зарубежную </a:t>
            </a:r>
            <a:r>
              <a:rPr lang="ru-RU" sz="2600" dirty="0" smtClean="0"/>
              <a:t>литературу:</a:t>
            </a:r>
            <a:endParaRPr lang="ru-RU" sz="2600" dirty="0" smtClean="0"/>
          </a:p>
          <a:p>
            <a:pPr lvl="0" algn="just">
              <a:buNone/>
            </a:pPr>
            <a:endParaRPr lang="ru-RU" sz="2600" dirty="0" smtClean="0"/>
          </a:p>
          <a:p>
            <a:pPr algn="just">
              <a:buNone/>
            </a:pPr>
            <a:r>
              <a:rPr lang="ru-RU" sz="2600" dirty="0" smtClean="0"/>
              <a:t>— </a:t>
            </a:r>
            <a:r>
              <a:rPr lang="ru-RU" sz="2600" dirty="0" smtClean="0"/>
              <a:t>в </a:t>
            </a:r>
            <a:r>
              <a:rPr lang="ru-RU" sz="2600" dirty="0" smtClean="0"/>
              <a:t>заданиях 7-11 зарубежные произведения могут быть опорным текстом для  заданий с кратким и развернутым ответом. В заданиях 6 и 11 по контекстному сопоставлению теперь можно взять для примера произведение зарубежного </a:t>
            </a:r>
            <a:r>
              <a:rPr lang="ru-RU" sz="2600" dirty="0" smtClean="0"/>
              <a:t>автора;</a:t>
            </a:r>
            <a:endParaRPr lang="ru-RU" sz="2600" dirty="0" smtClean="0"/>
          </a:p>
          <a:p>
            <a:pPr lvl="0" algn="just">
              <a:buNone/>
            </a:pPr>
            <a:endParaRPr lang="ru-RU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424936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№12. Критерии оценивания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3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  <p:sp>
        <p:nvSpPr>
          <p:cNvPr id="11" name="TextBox 10"/>
          <p:cNvSpPr txBox="1"/>
          <p:nvPr/>
        </p:nvSpPr>
        <p:spPr>
          <a:xfrm>
            <a:off x="251520" y="1916832"/>
            <a:ext cx="856895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 smtClean="0"/>
              <a:t> Рекомендуемый объем сочинения теперь  не менее 250 слов (в КИМ-2021 – не менее 200 слов)</a:t>
            </a:r>
          </a:p>
          <a:p>
            <a:pPr>
              <a:buFont typeface="Arial" pitchFamily="34" charset="0"/>
              <a:buChar char="•"/>
            </a:pPr>
            <a:endParaRPr lang="ru-RU" sz="2800" dirty="0" smtClean="0"/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 Сочинение объемом менее 200 слов оценивается в 0 баллов (в КИМ-2021 – менее 150 слов)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424936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№12. Критерии оценивания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3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  <p:sp>
        <p:nvSpPr>
          <p:cNvPr id="11" name="TextBox 10"/>
          <p:cNvSpPr txBox="1"/>
          <p:nvPr/>
        </p:nvSpPr>
        <p:spPr>
          <a:xfrm>
            <a:off x="287016" y="1412776"/>
            <a:ext cx="88569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chemeClr val="accent2"/>
                </a:solidFill>
              </a:rPr>
              <a:t>Задание 12 оценивается по 5 критериям. Изменения коснулись критерия 3 «Опора на теоретико-литературные понятия». Теперь максимальный балл – 3. (в КИМ-2021 – 2) 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179512" y="2780928"/>
          <a:ext cx="8784976" cy="33223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224136"/>
                <a:gridCol w="75608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Баллы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Критерий «Опора на теоретико-литературные</a:t>
                      </a:r>
                      <a:r>
                        <a:rPr lang="ru-RU" sz="2000" baseline="0" dirty="0" smtClean="0"/>
                        <a:t> понятия»</a:t>
                      </a:r>
                      <a:endParaRPr lang="ru-RU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smtClean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Теоретико-литературные понятия включены в сочинение, два и более из них использованы для анализа текста произведения(-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ий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в целях раскрытия темы сочинения, ошибки в использовании понятий отсутствуют</a:t>
                      </a:r>
                      <a:endParaRPr lang="ru-RU" sz="20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smtClean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Теоретико-литературные понятия включены в сочинение, одно из них использовано для анализа текста произведения(-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ий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в целях раскрытия темы сочинения, ошибки в использовании понятий отсутствуют</a:t>
                      </a:r>
                      <a:endParaRPr lang="ru-RU" sz="20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424936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№12. Критерии оценивания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3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179512" y="1700808"/>
          <a:ext cx="8784976" cy="27127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152128"/>
                <a:gridCol w="76328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Баллы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Критерий «Опора на теоретико-литературные</a:t>
                      </a:r>
                      <a:r>
                        <a:rPr lang="ru-RU" sz="2000" baseline="0" dirty="0" smtClean="0"/>
                        <a:t> понятия»</a:t>
                      </a:r>
                      <a:endParaRPr lang="ru-RU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smtClean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Теоретико-литературные понятия включены в сочинение, но не использованы для анализа текста произведения(-</a:t>
                      </a:r>
                      <a:r>
                        <a:rPr kumimoji="0" lang="ru-RU" sz="2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ий</a:t>
                      </a: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algn="just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И/ИЛИ допущена одна ошибка в использовании понятий</a:t>
                      </a:r>
                      <a:endParaRPr lang="ru-RU" sz="20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smtClean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Теоретико-литературные понятия не включены в сочинение</a:t>
                      </a:r>
                    </a:p>
                    <a:p>
                      <a:pPr algn="just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ИЛИ допущено более одной ошибки в использовании понятий</a:t>
                      </a:r>
                      <a:endParaRPr lang="ru-RU" sz="20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424936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№12. Критерии оценивания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3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  <p:sp>
        <p:nvSpPr>
          <p:cNvPr id="11" name="TextBox 10"/>
          <p:cNvSpPr txBox="1"/>
          <p:nvPr/>
        </p:nvSpPr>
        <p:spPr>
          <a:xfrm>
            <a:off x="287016" y="1412776"/>
            <a:ext cx="88569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chemeClr val="accent2"/>
                </a:solidFill>
              </a:rPr>
              <a:t>В сравнении с КИМ-2021 введены критерия для оценивания грамотности ГК-1 , ГК-2, ГК-3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251520" y="2348880"/>
          <a:ext cx="8784976" cy="18897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224136"/>
                <a:gridCol w="75608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Баллы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ГК1. Соблюдение орфографических норм</a:t>
                      </a:r>
                      <a:endParaRPr lang="ru-RU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Орфографических ошибок нет, или допущены одна-две ошибки</a:t>
                      </a:r>
                      <a:endParaRPr lang="ru-RU" sz="20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Допущены три-четыре ошибки</a:t>
                      </a:r>
                      <a:endParaRPr lang="ru-RU" sz="20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Допущено пять или более ошибок</a:t>
                      </a:r>
                      <a:endParaRPr lang="ru-RU" sz="20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424936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№12. Критерии оценивания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3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251520" y="1484784"/>
          <a:ext cx="8784976" cy="18897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224136"/>
                <a:gridCol w="75608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Баллы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ГК2. Соблюдение пунктуационных норм</a:t>
                      </a:r>
                      <a:endParaRPr lang="ru-RU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Пунктуационных ошибок нет, или допущены одна-две ошибки</a:t>
                      </a:r>
                      <a:endParaRPr lang="ru-RU" sz="20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Допущены три-четыре ошибки</a:t>
                      </a:r>
                      <a:endParaRPr lang="ru-RU" sz="20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Допущено пять или более ошибок</a:t>
                      </a:r>
                      <a:endParaRPr lang="ru-RU" sz="20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251520" y="3573016"/>
          <a:ext cx="8784976" cy="14935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224136"/>
                <a:gridCol w="75608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Баллы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ГК3. Соблюдение грамматических норм</a:t>
                      </a:r>
                      <a:endParaRPr lang="ru-RU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Грамматических ошибок нет, или допущены одна-две ошибки</a:t>
                      </a:r>
                      <a:endParaRPr lang="ru-RU" sz="20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Допущено три или более ошибки</a:t>
                      </a:r>
                      <a:endParaRPr lang="ru-RU" sz="20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27584" y="5517232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/>
                </a:solidFill>
              </a:rPr>
              <a:t>Максимальный балл за грамотность – 5</a:t>
            </a:r>
            <a:endParaRPr lang="ru-RU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492896"/>
          <a:ext cx="8229600" cy="3657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2021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5.1/5.2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708920"/>
          <a:ext cx="8229600" cy="18288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2021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10.1/10.2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15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4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600" dirty="0" smtClean="0"/>
              <a:t>— </a:t>
            </a:r>
            <a:r>
              <a:rPr lang="ru-RU" sz="2400" dirty="0"/>
              <a:t>в</a:t>
            </a:r>
            <a:r>
              <a:rPr lang="ru-RU" sz="2400" dirty="0" smtClean="0"/>
              <a:t> </a:t>
            </a:r>
            <a:r>
              <a:rPr lang="ru-RU" sz="2400" dirty="0" smtClean="0"/>
              <a:t>некоторых темах сочинения части 2 можно обращаться и к отечественным, и к зарубежным произведениям.</a:t>
            </a:r>
          </a:p>
          <a:p>
            <a:pPr algn="just">
              <a:buNone/>
            </a:pPr>
            <a:endParaRPr lang="ru-RU" sz="2400" dirty="0" smtClean="0"/>
          </a:p>
          <a:p>
            <a:pPr algn="just"/>
            <a:r>
              <a:rPr lang="ru-RU" sz="2400" dirty="0" smtClean="0"/>
              <a:t>Сократили количество заданий базового уровня. Теперь оно 7, а не 12. Поэтому изменилась нумерация.</a:t>
            </a:r>
          </a:p>
          <a:p>
            <a:pPr algn="just"/>
            <a:endParaRPr lang="ru-RU" sz="2400" dirty="0" smtClean="0"/>
          </a:p>
          <a:p>
            <a:r>
              <a:rPr lang="ru-RU" sz="2400" dirty="0" smtClean="0"/>
              <a:t>Увеличили количество заданий на выбор в части 1 (5.1/5.2, 10.1/10.2) и в части 2 (добавили пятую тему </a:t>
            </a:r>
            <a:r>
              <a:rPr lang="ru-RU" sz="2400" dirty="0" smtClean="0"/>
              <a:t>сочинения </a:t>
            </a:r>
            <a:r>
              <a:rPr lang="ru-RU" sz="2400" dirty="0" smtClean="0"/>
              <a:t>с </a:t>
            </a:r>
            <a:r>
              <a:rPr lang="ru-RU" sz="2400" dirty="0"/>
              <a:t>опорой на «диалог искусств</a:t>
            </a:r>
            <a:r>
              <a:rPr lang="ru-RU" sz="2400" dirty="0" smtClean="0"/>
              <a:t>»</a:t>
            </a:r>
            <a:r>
              <a:rPr lang="ru-RU" sz="2400" dirty="0" smtClean="0"/>
              <a:t>).</a:t>
            </a:r>
            <a:endParaRPr lang="ru-RU" sz="2600" dirty="0" smtClean="0"/>
          </a:p>
          <a:p>
            <a:pPr lvl="0" algn="just">
              <a:buNone/>
            </a:pPr>
            <a:endParaRPr lang="ru-RU" dirty="0" smtClean="0"/>
          </a:p>
        </p:txBody>
      </p:sp>
      <p:grpSp>
        <p:nvGrpSpPr>
          <p:cNvPr id="4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sz="2600" dirty="0" smtClean="0"/>
              <a:t>В заданиях 6 и 11 на сопоставление опорного текста теперь достаточно подобрать одно произведение в качестве примера.</a:t>
            </a:r>
          </a:p>
          <a:p>
            <a:pPr algn="just"/>
            <a:endParaRPr lang="ru-RU" sz="2600" dirty="0" smtClean="0"/>
          </a:p>
          <a:p>
            <a:pPr algn="just"/>
            <a:r>
              <a:rPr lang="ru-RU" sz="2600" dirty="0" smtClean="0"/>
              <a:t>Увеличили объем сочинения. Теперь он минимум 200 слов.</a:t>
            </a:r>
          </a:p>
          <a:p>
            <a:pPr algn="just"/>
            <a:endParaRPr lang="ru-RU" sz="2600" dirty="0" smtClean="0"/>
          </a:p>
          <a:p>
            <a:pPr algn="just"/>
            <a:r>
              <a:rPr lang="ru-RU" sz="2600" dirty="0" smtClean="0"/>
              <a:t>Увеличили максимальный балл за сочинение в задании 12 по критерию «Опора на теоретико-литературные понятия». Теперь он 3, а не 2. </a:t>
            </a:r>
            <a:endParaRPr lang="ru-RU" sz="2600" b="1" dirty="0" smtClean="0"/>
          </a:p>
        </p:txBody>
      </p:sp>
      <p:grpSp>
        <p:nvGrpSpPr>
          <p:cNvPr id="4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/>
              <a:t>Ввели критерии оценивания грамотности.</a:t>
            </a:r>
          </a:p>
          <a:p>
            <a:pPr algn="just"/>
            <a:endParaRPr lang="ru-RU" sz="2400" b="1" dirty="0" smtClean="0"/>
          </a:p>
          <a:p>
            <a:pPr algn="just"/>
            <a:r>
              <a:rPr lang="ru-RU" sz="2400" dirty="0" smtClean="0"/>
              <a:t>Снизили максимальный балл за работу. теперь он 55, а не 58.</a:t>
            </a:r>
            <a:endParaRPr lang="ru-RU" sz="2600" b="1" dirty="0" smtClean="0"/>
          </a:p>
        </p:txBody>
      </p:sp>
      <p:grpSp>
        <p:nvGrpSpPr>
          <p:cNvPr id="4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Время </a:t>
            </a:r>
            <a:endParaRPr lang="ru-RU" dirty="0"/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 smtClean="0"/>
              <a:t>Первичный </a:t>
            </a:r>
            <a:r>
              <a:rPr lang="ru-RU" dirty="0"/>
              <a:t>балл</a:t>
            </a:r>
          </a:p>
          <a:p>
            <a:r>
              <a:rPr lang="ru-RU" dirty="0" smtClean="0"/>
              <a:t>Содержательные разделы </a:t>
            </a:r>
            <a:r>
              <a:rPr lang="ru-RU" dirty="0"/>
              <a:t>предмета</a:t>
            </a:r>
          </a:p>
          <a:p>
            <a:r>
              <a:rPr lang="ru-RU" dirty="0" smtClean="0"/>
              <a:t>Задания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3 часа 55 минут (235 минут)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dirty="0" smtClean="0"/>
              <a:t>5 часов 25 минут (325 минут) </a:t>
            </a: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Орфографический словарь</a:t>
            </a:r>
          </a:p>
          <a:p>
            <a:endParaRPr lang="ru-RU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балл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Максимальный первичный балл – 55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982</TotalTime>
  <Words>974</Words>
  <Application>Microsoft Office PowerPoint</Application>
  <PresentationFormat>Экран (4:3)</PresentationFormat>
  <Paragraphs>218</Paragraphs>
  <Slides>26</Slides>
  <Notes>21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Городская</vt:lpstr>
      <vt:lpstr>ЕГЭ-2022 по литературе</vt:lpstr>
      <vt:lpstr>Изменения в КИМ ЕГЭ-2022</vt:lpstr>
      <vt:lpstr>Изменения в КИМ ЕГЭ-2022</vt:lpstr>
      <vt:lpstr>Изменения в КИМ ЕГЭ-2022</vt:lpstr>
      <vt:lpstr>Изменения в КИМ ЕГЭ-2022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Задания</vt:lpstr>
      <vt:lpstr>Задания</vt:lpstr>
      <vt:lpstr>Задания</vt:lpstr>
      <vt:lpstr>Задания №7-11</vt:lpstr>
      <vt:lpstr>Задания №5 и 10</vt:lpstr>
      <vt:lpstr>Задание №5</vt:lpstr>
      <vt:lpstr>Задание №10</vt:lpstr>
      <vt:lpstr>Задания №6 и 11</vt:lpstr>
      <vt:lpstr>Задание №12</vt:lpstr>
      <vt:lpstr>Задание №12. Критерии оценивания</vt:lpstr>
      <vt:lpstr>Задание №12. Критерии оценивания</vt:lpstr>
      <vt:lpstr>Задание №12. Критерии оценивания</vt:lpstr>
      <vt:lpstr>Задание №12. Критерии оценивания</vt:lpstr>
      <vt:lpstr>Задание №12. Критерии оценивания</vt:lpstr>
      <vt:lpstr>Сравнение КИМ-2022 с КИМ-2021</vt:lpstr>
      <vt:lpstr>Сравнение КИМ-2022 с КИМ-2021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Sony</cp:lastModifiedBy>
  <cp:revision>187</cp:revision>
  <dcterms:created xsi:type="dcterms:W3CDTF">2020-08-31T10:23:09Z</dcterms:created>
  <dcterms:modified xsi:type="dcterms:W3CDTF">2021-10-23T13:53:48Z</dcterms:modified>
</cp:coreProperties>
</file>