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8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2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3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6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8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9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9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9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1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2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2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 fontScale="53000"/>
          </a:bodyPr>
          <a:p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372960" y="3679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403200" y="3895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 flipH="1" rot="21133800">
            <a:off x="977400" y="480960"/>
            <a:ext cx="9378000" cy="5238360"/>
          </a:xfrm>
          <a:custGeom>
            <a:avLst/>
            <a:gdLst/>
            <a:ah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 flipH="1" rot="21133800">
            <a:off x="1010520" y="456120"/>
            <a:ext cx="9378000" cy="5238360"/>
          </a:xfrm>
          <a:custGeom>
            <a:avLst/>
            <a:gdLst/>
            <a:ah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PlaceHolder 5"/>
          <p:cNvSpPr>
            <a:spLocks noGrp="1"/>
          </p:cNvSpPr>
          <p:nvPr>
            <p:ph type="title"/>
          </p:nvPr>
        </p:nvSpPr>
        <p:spPr>
          <a:xfrm>
            <a:off x="1956240" y="1398240"/>
            <a:ext cx="7134120" cy="2870280"/>
          </a:xfrm>
          <a:prstGeom prst="rect">
            <a:avLst/>
          </a:prstGeom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4800" spc="97" strike="noStrike">
                <a:solidFill>
                  <a:srgbClr val="000000"/>
                </a:solidFill>
                <a:latin typeface="The Serif Hand"/>
              </a:rPr>
              <a:t>Click to edit Master title style</a:t>
            </a:r>
            <a:endParaRPr b="0" lang="ru-RU" sz="4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5" name="PlaceHolder 6"/>
          <p:cNvSpPr>
            <a:spLocks noGrp="1"/>
          </p:cNvSpPr>
          <p:nvPr>
            <p:ph type="dt"/>
          </p:nvPr>
        </p:nvSpPr>
        <p:spPr>
          <a:xfrm>
            <a:off x="468000" y="6356520"/>
            <a:ext cx="260460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42CC4363-C7AB-4E69-A08E-3F216EB370B2}" type="datetime">
              <a:rPr b="1" lang="ru-RU" sz="1200" spc="-1" strike="noStrike">
                <a:solidFill>
                  <a:srgbClr val="000000"/>
                </a:solidFill>
                <a:latin typeface="The Hand"/>
              </a:rPr>
              <a:t>31.5.23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ftr"/>
          </p:nvPr>
        </p:nvSpPr>
        <p:spPr>
          <a:xfrm>
            <a:off x="7756200" y="6356520"/>
            <a:ext cx="344376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sldNum"/>
          </p:nvPr>
        </p:nvSpPr>
        <p:spPr>
          <a:xfrm>
            <a:off x="11200320" y="6356520"/>
            <a:ext cx="5234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E2AD728F-7DCA-4B44-AE87-60C08108A4A6}" type="slidenum">
              <a:rPr b="1" lang="ru-RU" sz="1200" spc="-1" strike="noStrike">
                <a:solidFill>
                  <a:srgbClr val="000000"/>
                </a:solidFill>
                <a:latin typeface="The Hand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Для правки структуры щёлкните мышью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Второй уровень структуры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Третий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Четвёртый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Пятый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Шестой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Седьмой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372960" y="3679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6" name="CustomShape 2"/>
          <p:cNvSpPr/>
          <p:nvPr/>
        </p:nvSpPr>
        <p:spPr>
          <a:xfrm>
            <a:off x="403200" y="3895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7" name="PlaceHolder 3"/>
          <p:cNvSpPr>
            <a:spLocks noGrp="1"/>
          </p:cNvSpPr>
          <p:nvPr>
            <p:ph type="title"/>
          </p:nvPr>
        </p:nvSpPr>
        <p:spPr>
          <a:xfrm>
            <a:off x="1020600" y="558360"/>
            <a:ext cx="10332720" cy="141372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ru-RU" sz="4800" spc="97" strike="noStrike">
                <a:solidFill>
                  <a:srgbClr val="000000"/>
                </a:solidFill>
                <a:latin typeface="The Serif Hand"/>
              </a:rPr>
              <a:t>Click to edit Master title style</a:t>
            </a:r>
            <a:endParaRPr b="0" lang="ru-RU" sz="4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1020600" y="2089440"/>
            <a:ext cx="10332720" cy="382752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Click to edit Master text styles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 lvl="1" marL="228600" indent="-18252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SzPct val="70000"/>
              <a:buFont typeface="Arial"/>
              <a:buChar char="•"/>
            </a:pPr>
            <a:r>
              <a:rPr b="1" lang="ru-RU" sz="2800" spc="49" strike="noStrike">
                <a:solidFill>
                  <a:srgbClr val="000000"/>
                </a:solidFill>
                <a:latin typeface="The Hand"/>
              </a:rPr>
              <a:t>Second level</a:t>
            </a:r>
            <a:endParaRPr b="1" lang="ru-RU" sz="2800" spc="49" strike="noStrike">
              <a:solidFill>
                <a:srgbClr val="000000"/>
              </a:solidFill>
              <a:latin typeface="The Hand"/>
            </a:endParaRPr>
          </a:p>
          <a:p>
            <a:pPr marL="274320">
              <a:lnSpc>
                <a:spcPct val="100000"/>
              </a:lnSpc>
              <a:spcBef>
                <a:spcPts val="499"/>
              </a:spcBef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Third level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  <a:p>
            <a:pPr lvl="3" marL="548640" indent="-18252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Fourth level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marL="548640">
              <a:lnSpc>
                <a:spcPct val="100000"/>
              </a:lnSpc>
              <a:spcBef>
                <a:spcPts val="499"/>
              </a:spcBef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Fifth level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dt"/>
          </p:nvPr>
        </p:nvSpPr>
        <p:spPr>
          <a:xfrm>
            <a:off x="468000" y="6356520"/>
            <a:ext cx="260460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4462C9DE-2470-49C2-93F8-29EF6C6E0085}" type="datetime">
              <a:rPr b="1" lang="ru-RU" sz="1200" spc="-1" strike="noStrike">
                <a:solidFill>
                  <a:srgbClr val="000000"/>
                </a:solidFill>
                <a:latin typeface="The Hand"/>
              </a:rPr>
              <a:t>31.5.23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ftr"/>
          </p:nvPr>
        </p:nvSpPr>
        <p:spPr>
          <a:xfrm>
            <a:off x="7756200" y="6356520"/>
            <a:ext cx="344376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sldNum"/>
          </p:nvPr>
        </p:nvSpPr>
        <p:spPr>
          <a:xfrm>
            <a:off x="11200320" y="6356520"/>
            <a:ext cx="5234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D1381F06-82CC-4112-8930-B53C3547DF15}" type="slidenum">
              <a:rPr b="1" lang="ru-RU" sz="1200" spc="-1" strike="noStrike">
                <a:solidFill>
                  <a:srgbClr val="000000"/>
                </a:solidFill>
                <a:latin typeface="The Hand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 hidden="1"/>
          <p:cNvSpPr/>
          <p:nvPr/>
        </p:nvSpPr>
        <p:spPr>
          <a:xfrm>
            <a:off x="372960" y="3679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9" name="CustomShape 2" hidden="1"/>
          <p:cNvSpPr/>
          <p:nvPr/>
        </p:nvSpPr>
        <p:spPr>
          <a:xfrm>
            <a:off x="403200" y="3895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0" name="PlaceHolder 3"/>
          <p:cNvSpPr>
            <a:spLocks noGrp="1"/>
          </p:cNvSpPr>
          <p:nvPr>
            <p:ph type="dt"/>
          </p:nvPr>
        </p:nvSpPr>
        <p:spPr>
          <a:xfrm>
            <a:off x="468000" y="6356520"/>
            <a:ext cx="260460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CEF9251E-BFBF-45E3-9A23-6559E9097963}" type="datetime">
              <a:rPr b="1" lang="ru-RU" sz="1200" spc="-1" strike="noStrike">
                <a:solidFill>
                  <a:srgbClr val="000000"/>
                </a:solidFill>
                <a:latin typeface="The Hand"/>
              </a:rPr>
              <a:t>31.5.23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ftr"/>
          </p:nvPr>
        </p:nvSpPr>
        <p:spPr>
          <a:xfrm>
            <a:off x="7756200" y="6356520"/>
            <a:ext cx="344376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2" name="PlaceHolder 5"/>
          <p:cNvSpPr>
            <a:spLocks noGrp="1"/>
          </p:cNvSpPr>
          <p:nvPr>
            <p:ph type="sldNum"/>
          </p:nvPr>
        </p:nvSpPr>
        <p:spPr>
          <a:xfrm>
            <a:off x="11200320" y="6356520"/>
            <a:ext cx="5234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E3BA9119-93A1-48AE-A2EB-A85C6D277CFF}" type="slidenum">
              <a:rPr b="1" lang="ru-RU" sz="1200" spc="-1" strike="noStrike">
                <a:solidFill>
                  <a:srgbClr val="000000"/>
                </a:solidFill>
                <a:latin typeface="The Hand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93" name="PlaceHolder 6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The Hand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94" name="PlaceHolder 7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Для правки структуры щёлкните мышью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Второй уровень структуры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Третий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Четвёртый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Пятый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Шестой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Седьмой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stomShape 1" hidden="1"/>
          <p:cNvSpPr/>
          <p:nvPr/>
        </p:nvSpPr>
        <p:spPr>
          <a:xfrm>
            <a:off x="372960" y="3679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2" name="CustomShape 2" hidden="1"/>
          <p:cNvSpPr/>
          <p:nvPr/>
        </p:nvSpPr>
        <p:spPr>
          <a:xfrm>
            <a:off x="403200" y="3895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3" name="PlaceHolder 3"/>
          <p:cNvSpPr>
            <a:spLocks noGrp="1"/>
          </p:cNvSpPr>
          <p:nvPr>
            <p:ph type="dt"/>
          </p:nvPr>
        </p:nvSpPr>
        <p:spPr>
          <a:xfrm>
            <a:off x="468000" y="6356520"/>
            <a:ext cx="260460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91D96FCF-F4B6-4413-BD94-24AD5BE8F093}" type="datetime">
              <a:rPr b="1" lang="ru-RU" sz="1200" spc="-1" strike="noStrike">
                <a:solidFill>
                  <a:srgbClr val="000000"/>
                </a:solidFill>
                <a:latin typeface="The Hand"/>
              </a:rPr>
              <a:t>31.5.23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ftr"/>
          </p:nvPr>
        </p:nvSpPr>
        <p:spPr>
          <a:xfrm>
            <a:off x="7756200" y="6356520"/>
            <a:ext cx="344376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 type="sldNum"/>
          </p:nvPr>
        </p:nvSpPr>
        <p:spPr>
          <a:xfrm>
            <a:off x="11200320" y="6356520"/>
            <a:ext cx="5234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F7CEEA64-FFE7-4D9C-8AA2-57DB5095A660}" type="slidenum">
              <a:rPr b="1" lang="ru-RU" sz="1200" spc="-1" strike="noStrike">
                <a:solidFill>
                  <a:srgbClr val="000000"/>
                </a:solidFill>
                <a:latin typeface="The Hand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36" name="CustomShape 6"/>
          <p:cNvSpPr/>
          <p:nvPr/>
        </p:nvSpPr>
        <p:spPr>
          <a:xfrm rot="492600">
            <a:off x="2401200" y="1129680"/>
            <a:ext cx="8981640" cy="5009400"/>
          </a:xfrm>
          <a:custGeom>
            <a:avLst/>
            <a:gdLst/>
            <a:ahLst/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7" name="PlaceHolder 7"/>
          <p:cNvSpPr>
            <a:spLocks noGrp="1"/>
          </p:cNvSpPr>
          <p:nvPr>
            <p:ph type="title"/>
          </p:nvPr>
        </p:nvSpPr>
        <p:spPr>
          <a:xfrm>
            <a:off x="3412800" y="1932120"/>
            <a:ext cx="6966360" cy="30913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800" spc="97" strike="noStrike">
                <a:solidFill>
                  <a:srgbClr val="000000"/>
                </a:solidFill>
                <a:latin typeface="The Serif Hand"/>
              </a:rPr>
              <a:t>Click to edit Master title style</a:t>
            </a:r>
            <a:endParaRPr b="0" lang="ru-RU" sz="4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38" name="CustomShape 8"/>
          <p:cNvSpPr/>
          <p:nvPr/>
        </p:nvSpPr>
        <p:spPr>
          <a:xfrm rot="492600">
            <a:off x="2455920" y="1102680"/>
            <a:ext cx="8981640" cy="5009400"/>
          </a:xfrm>
          <a:custGeom>
            <a:avLst/>
            <a:gdLst/>
            <a:ahLst/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39" name="PlaceHolder 9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Для правки структуры щёлкните мышью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Второй уровень структуры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Третий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Четвёртый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Пятый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Шестой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Седьмой уровень структуры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CustomShape 1"/>
          <p:cNvSpPr/>
          <p:nvPr/>
        </p:nvSpPr>
        <p:spPr>
          <a:xfrm>
            <a:off x="372960" y="3679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7" name="CustomShape 2"/>
          <p:cNvSpPr/>
          <p:nvPr/>
        </p:nvSpPr>
        <p:spPr>
          <a:xfrm>
            <a:off x="403200" y="389520"/>
            <a:ext cx="11499120" cy="6203520"/>
          </a:xfrm>
          <a:custGeom>
            <a:avLst/>
            <a:gdLst/>
            <a:ahLst/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8" name="PlaceHolder 3"/>
          <p:cNvSpPr>
            <a:spLocks noGrp="1"/>
          </p:cNvSpPr>
          <p:nvPr>
            <p:ph type="title"/>
          </p:nvPr>
        </p:nvSpPr>
        <p:spPr>
          <a:xfrm>
            <a:off x="1028880" y="702000"/>
            <a:ext cx="10326240" cy="112536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b="1" lang="ru-RU" sz="4800" spc="97" strike="noStrike">
                <a:solidFill>
                  <a:srgbClr val="000000"/>
                </a:solidFill>
                <a:latin typeface="The Serif Hand"/>
              </a:rPr>
              <a:t>Click to edit Master title style</a:t>
            </a:r>
            <a:endParaRPr b="0" lang="ru-RU" sz="4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79" name="PlaceHolder 4"/>
          <p:cNvSpPr>
            <a:spLocks noGrp="1"/>
          </p:cNvSpPr>
          <p:nvPr>
            <p:ph type="body"/>
          </p:nvPr>
        </p:nvSpPr>
        <p:spPr>
          <a:xfrm>
            <a:off x="1028880" y="1827720"/>
            <a:ext cx="4968360" cy="81396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Click to edit Master text styles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80" name="PlaceHolder 5"/>
          <p:cNvSpPr>
            <a:spLocks noGrp="1"/>
          </p:cNvSpPr>
          <p:nvPr>
            <p:ph type="body"/>
          </p:nvPr>
        </p:nvSpPr>
        <p:spPr>
          <a:xfrm>
            <a:off x="1028880" y="2642040"/>
            <a:ext cx="4968360" cy="340200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Click to edit Master text styles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 lvl="1" marL="228600" indent="-18252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SzPct val="70000"/>
              <a:buFont typeface="Arial"/>
              <a:buChar char="•"/>
            </a:pPr>
            <a:r>
              <a:rPr b="1" lang="ru-RU" sz="2800" spc="49" strike="noStrike">
                <a:solidFill>
                  <a:srgbClr val="000000"/>
                </a:solidFill>
                <a:latin typeface="The Hand"/>
              </a:rPr>
              <a:t>Second level</a:t>
            </a:r>
            <a:endParaRPr b="1" lang="ru-RU" sz="2800" spc="49" strike="noStrike">
              <a:solidFill>
                <a:srgbClr val="000000"/>
              </a:solidFill>
              <a:latin typeface="The Hand"/>
            </a:endParaRPr>
          </a:p>
          <a:p>
            <a:pPr marL="274320">
              <a:lnSpc>
                <a:spcPct val="100000"/>
              </a:lnSpc>
              <a:spcBef>
                <a:spcPts val="499"/>
              </a:spcBef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Third level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  <a:p>
            <a:pPr lvl="3" marL="548640" indent="-18252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Fourth level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marL="548640">
              <a:lnSpc>
                <a:spcPct val="100000"/>
              </a:lnSpc>
              <a:spcBef>
                <a:spcPts val="499"/>
              </a:spcBef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Fifth level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81" name="PlaceHolder 6"/>
          <p:cNvSpPr>
            <a:spLocks noGrp="1"/>
          </p:cNvSpPr>
          <p:nvPr>
            <p:ph type="body"/>
          </p:nvPr>
        </p:nvSpPr>
        <p:spPr>
          <a:xfrm>
            <a:off x="6280920" y="1827720"/>
            <a:ext cx="5086800" cy="81396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Click to edit Master text styles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82" name="PlaceHolder 7"/>
          <p:cNvSpPr>
            <a:spLocks noGrp="1"/>
          </p:cNvSpPr>
          <p:nvPr>
            <p:ph type="body"/>
          </p:nvPr>
        </p:nvSpPr>
        <p:spPr>
          <a:xfrm>
            <a:off x="6280920" y="2642040"/>
            <a:ext cx="5086800" cy="340200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Click to edit Master text styles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 lvl="1" marL="228600" indent="-18252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SzPct val="70000"/>
              <a:buFont typeface="Arial"/>
              <a:buChar char="•"/>
            </a:pPr>
            <a:r>
              <a:rPr b="1" lang="ru-RU" sz="2800" spc="49" strike="noStrike">
                <a:solidFill>
                  <a:srgbClr val="000000"/>
                </a:solidFill>
                <a:latin typeface="The Hand"/>
              </a:rPr>
              <a:t>Second level</a:t>
            </a:r>
            <a:endParaRPr b="1" lang="ru-RU" sz="2800" spc="49" strike="noStrike">
              <a:solidFill>
                <a:srgbClr val="000000"/>
              </a:solidFill>
              <a:latin typeface="The Hand"/>
            </a:endParaRPr>
          </a:p>
          <a:p>
            <a:pPr marL="274320">
              <a:lnSpc>
                <a:spcPct val="100000"/>
              </a:lnSpc>
              <a:spcBef>
                <a:spcPts val="499"/>
              </a:spcBef>
            </a:pPr>
            <a:r>
              <a:rPr b="1" lang="ru-RU" sz="2400" spc="49" strike="noStrike">
                <a:solidFill>
                  <a:srgbClr val="000000"/>
                </a:solidFill>
                <a:latin typeface="The Hand"/>
              </a:rPr>
              <a:t>Third level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  <a:p>
            <a:pPr lvl="3" marL="548640" indent="-182520">
              <a:lnSpc>
                <a:spcPct val="100000"/>
              </a:lnSpc>
              <a:spcBef>
                <a:spcPts val="499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Fourth level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  <a:p>
            <a:pPr marL="548640">
              <a:lnSpc>
                <a:spcPct val="100000"/>
              </a:lnSpc>
              <a:spcBef>
                <a:spcPts val="499"/>
              </a:spcBef>
            </a:pPr>
            <a:r>
              <a:rPr b="1" lang="ru-RU" sz="2000" spc="49" strike="noStrike">
                <a:solidFill>
                  <a:srgbClr val="000000"/>
                </a:solidFill>
                <a:latin typeface="The Hand"/>
              </a:rPr>
              <a:t>Fifth level</a:t>
            </a:r>
            <a:endParaRPr b="1" lang="ru-RU" sz="20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183" name="PlaceHolder 8"/>
          <p:cNvSpPr>
            <a:spLocks noGrp="1"/>
          </p:cNvSpPr>
          <p:nvPr>
            <p:ph type="dt"/>
          </p:nvPr>
        </p:nvSpPr>
        <p:spPr>
          <a:xfrm>
            <a:off x="468000" y="6356520"/>
            <a:ext cx="260460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F9709960-0719-4E9A-B9B8-F97338179C94}" type="datetime">
              <a:rPr b="1" lang="ru-RU" sz="1200" spc="-1" strike="noStrike">
                <a:solidFill>
                  <a:srgbClr val="000000"/>
                </a:solidFill>
                <a:latin typeface="The Hand"/>
              </a:rPr>
              <a:t>31.5.23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84" name="PlaceHolder 9"/>
          <p:cNvSpPr>
            <a:spLocks noGrp="1"/>
          </p:cNvSpPr>
          <p:nvPr>
            <p:ph type="ftr"/>
          </p:nvPr>
        </p:nvSpPr>
        <p:spPr>
          <a:xfrm>
            <a:off x="7756200" y="6356520"/>
            <a:ext cx="344376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85" name="PlaceHolder 10"/>
          <p:cNvSpPr>
            <a:spLocks noGrp="1"/>
          </p:cNvSpPr>
          <p:nvPr>
            <p:ph type="sldNum"/>
          </p:nvPr>
        </p:nvSpPr>
        <p:spPr>
          <a:xfrm>
            <a:off x="11200320" y="6356520"/>
            <a:ext cx="5234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E7685238-CD81-4023-9822-BB71B32239DC}" type="slidenum">
              <a:rPr b="1" lang="ru-RU" sz="1200" spc="-1" strike="noStrike">
                <a:solidFill>
                  <a:srgbClr val="000000"/>
                </a:solidFill>
                <a:latin typeface="The Hand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9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4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CustomShape 1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3" name="CustomShape 2"/>
          <p:cNvSpPr/>
          <p:nvPr/>
        </p:nvSpPr>
        <p:spPr>
          <a:xfrm>
            <a:off x="544320" y="954000"/>
            <a:ext cx="5776560" cy="5009040"/>
          </a:xfrm>
          <a:custGeom>
            <a:avLst/>
            <a:gdLst/>
            <a:ahLst/>
            <a:rect l="l" t="t" r="r" b="b"/>
            <a:pathLst>
              <a:path w="7861087" h="6035181">
                <a:moveTo>
                  <a:pt x="4265780" y="0"/>
                </a:moveTo>
                <a:cubicBezTo>
                  <a:pt x="5338002" y="21445"/>
                  <a:pt x="6383269" y="390941"/>
                  <a:pt x="6822703" y="1554529"/>
                </a:cubicBezTo>
                <a:cubicBezTo>
                  <a:pt x="7159410" y="2314095"/>
                  <a:pt x="7103165" y="3447531"/>
                  <a:pt x="7217331" y="3909228"/>
                </a:cubicBezTo>
                <a:cubicBezTo>
                  <a:pt x="7342397" y="4433062"/>
                  <a:pt x="7861087" y="4558712"/>
                  <a:pt x="7861087" y="4558712"/>
                </a:cubicBezTo>
                <a:cubicBezTo>
                  <a:pt x="7709964" y="4623369"/>
                  <a:pt x="7377128" y="4620797"/>
                  <a:pt x="6835461" y="4788183"/>
                </a:cubicBezTo>
                <a:cubicBezTo>
                  <a:pt x="6293793" y="4955568"/>
                  <a:pt x="5289626" y="5555233"/>
                  <a:pt x="4490923" y="5742267"/>
                </a:cubicBezTo>
                <a:cubicBezTo>
                  <a:pt x="3692220" y="5929300"/>
                  <a:pt x="2765184" y="6194987"/>
                  <a:pt x="2043231" y="5910374"/>
                </a:cubicBezTo>
                <a:cubicBezTo>
                  <a:pt x="1321278" y="5625761"/>
                  <a:pt x="284777" y="4915900"/>
                  <a:pt x="159229" y="4034582"/>
                </a:cubicBezTo>
                <a:cubicBezTo>
                  <a:pt x="33681" y="3153264"/>
                  <a:pt x="-456595" y="1392285"/>
                  <a:pt x="1289943" y="622464"/>
                </a:cubicBezTo>
                <a:cubicBezTo>
                  <a:pt x="2241160" y="260608"/>
                  <a:pt x="2324710" y="230825"/>
                  <a:pt x="2809167" y="144519"/>
                </a:cubicBezTo>
                <a:cubicBezTo>
                  <a:pt x="3450164" y="31575"/>
                  <a:pt x="3780243" y="8313"/>
                  <a:pt x="4265780" y="0"/>
                </a:cubicBezTo>
                <a:close/>
              </a:path>
            </a:pathLst>
          </a:custGeom>
          <a:solidFill>
            <a:schemeClr val="bg1"/>
          </a:solidFill>
          <a:ln w="1908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4" name="TextShape 3"/>
          <p:cNvSpPr txBox="1"/>
          <p:nvPr/>
        </p:nvSpPr>
        <p:spPr>
          <a:xfrm>
            <a:off x="1112040" y="1724040"/>
            <a:ext cx="4196160" cy="30038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90000"/>
              </a:lnSpc>
            </a:pPr>
            <a:r>
              <a:rPr b="1" i="1" lang="ru-RU" sz="3400" spc="97" strike="noStrike">
                <a:solidFill>
                  <a:srgbClr val="000000"/>
                </a:solidFill>
                <a:latin typeface="The Serif Hand"/>
              </a:rPr>
              <a:t>Неуспеваемость. Причины и пути устранения.</a:t>
            </a:r>
            <a:endParaRPr b="0" lang="ru-RU" sz="34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25" name="CustomShape 4"/>
          <p:cNvSpPr/>
          <p:nvPr/>
        </p:nvSpPr>
        <p:spPr>
          <a:xfrm rot="11286000">
            <a:off x="735480" y="936000"/>
            <a:ext cx="4587480" cy="3813120"/>
          </a:xfrm>
          <a:custGeom>
            <a:avLst/>
            <a:gdLst/>
            <a:ahLst/>
            <a:rect l="l" t="t" r="r" b="b"/>
            <a:pathLst>
              <a:path w="824001" h="693317">
                <a:moveTo>
                  <a:pt x="0" y="674404"/>
                </a:moveTo>
                <a:cubicBezTo>
                  <a:pt x="170947" y="672309"/>
                  <a:pt x="289590" y="704889"/>
                  <a:pt x="429494" y="688873"/>
                </a:cubicBezTo>
                <a:cubicBezTo>
                  <a:pt x="585106" y="671059"/>
                  <a:pt x="788924" y="562940"/>
                  <a:pt x="814209" y="448725"/>
                </a:cubicBezTo>
                <a:cubicBezTo>
                  <a:pt x="839495" y="334510"/>
                  <a:pt x="832857" y="49206"/>
                  <a:pt x="581207" y="3581"/>
                </a:cubicBezTo>
                <a:cubicBezTo>
                  <a:pt x="485480" y="-3562"/>
                  <a:pt x="91955" y="-26684"/>
                  <a:pt x="59263" y="262365"/>
                </a:cubicBezTo>
                <a:cubicBezTo>
                  <a:pt x="43357" y="371331"/>
                  <a:pt x="56596" y="510015"/>
                  <a:pt x="56596" y="573356"/>
                </a:cubicBezTo>
                <a:cubicBezTo>
                  <a:pt x="57073" y="645079"/>
                  <a:pt x="0" y="674404"/>
                  <a:pt x="0" y="674404"/>
                </a:cubicBezTo>
                <a:close/>
              </a:path>
            </a:pathLst>
          </a:custGeom>
          <a:noFill/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6" name="CustomShape 5"/>
          <p:cNvSpPr/>
          <p:nvPr/>
        </p:nvSpPr>
        <p:spPr>
          <a:xfrm>
            <a:off x="489600" y="1000440"/>
            <a:ext cx="5776560" cy="5009040"/>
          </a:xfrm>
          <a:custGeom>
            <a:avLst/>
            <a:gdLst/>
            <a:ahLst/>
            <a:rect l="l" t="t" r="r" b="b"/>
            <a:pathLst>
              <a:path w="7861087" h="6035181">
                <a:moveTo>
                  <a:pt x="4265780" y="0"/>
                </a:moveTo>
                <a:cubicBezTo>
                  <a:pt x="5338002" y="21445"/>
                  <a:pt x="6383269" y="390941"/>
                  <a:pt x="6822703" y="1554529"/>
                </a:cubicBezTo>
                <a:cubicBezTo>
                  <a:pt x="7159410" y="2314095"/>
                  <a:pt x="7103165" y="3447531"/>
                  <a:pt x="7217331" y="3909228"/>
                </a:cubicBezTo>
                <a:cubicBezTo>
                  <a:pt x="7342397" y="4433062"/>
                  <a:pt x="7861087" y="4558712"/>
                  <a:pt x="7861087" y="4558712"/>
                </a:cubicBezTo>
                <a:cubicBezTo>
                  <a:pt x="7709964" y="4623369"/>
                  <a:pt x="7377128" y="4620797"/>
                  <a:pt x="6835461" y="4788183"/>
                </a:cubicBezTo>
                <a:cubicBezTo>
                  <a:pt x="6293793" y="4955568"/>
                  <a:pt x="5289626" y="5555233"/>
                  <a:pt x="4490923" y="5742267"/>
                </a:cubicBezTo>
                <a:cubicBezTo>
                  <a:pt x="3692220" y="5929300"/>
                  <a:pt x="2765184" y="6194987"/>
                  <a:pt x="2043231" y="5910374"/>
                </a:cubicBezTo>
                <a:cubicBezTo>
                  <a:pt x="1321278" y="5625761"/>
                  <a:pt x="284777" y="4915900"/>
                  <a:pt x="159229" y="4034582"/>
                </a:cubicBezTo>
                <a:cubicBezTo>
                  <a:pt x="33681" y="3153264"/>
                  <a:pt x="-456595" y="1392285"/>
                  <a:pt x="1289943" y="622464"/>
                </a:cubicBezTo>
                <a:cubicBezTo>
                  <a:pt x="2241160" y="260608"/>
                  <a:pt x="2324710" y="230825"/>
                  <a:pt x="2809167" y="144519"/>
                </a:cubicBezTo>
                <a:cubicBezTo>
                  <a:pt x="3450164" y="31575"/>
                  <a:pt x="3780243" y="8313"/>
                  <a:pt x="4265780" y="0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27" name="Рисунок 47" descr=""/>
          <p:cNvPicPr/>
          <p:nvPr/>
        </p:nvPicPr>
        <p:blipFill>
          <a:blip r:embed="rId1"/>
          <a:stretch/>
        </p:blipFill>
        <p:spPr>
          <a:xfrm>
            <a:off x="6375960" y="1088640"/>
            <a:ext cx="5271120" cy="4685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CustomShape 1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29" name="CustomShape 2"/>
          <p:cNvSpPr/>
          <p:nvPr/>
        </p:nvSpPr>
        <p:spPr>
          <a:xfrm>
            <a:off x="6092640" y="650880"/>
            <a:ext cx="5674680" cy="5572080"/>
          </a:xfrm>
          <a:custGeom>
            <a:avLst/>
            <a:gdLst/>
            <a:ahLst/>
            <a:rect l="l" t="t" r="r" b="b"/>
            <a:pathLst>
              <a:path w="5824968" h="5536626">
                <a:moveTo>
                  <a:pt x="1956093" y="203971"/>
                </a:moveTo>
                <a:cubicBezTo>
                  <a:pt x="2416071" y="69049"/>
                  <a:pt x="3074951" y="-62131"/>
                  <a:pt x="3606128" y="31798"/>
                </a:cubicBezTo>
                <a:cubicBezTo>
                  <a:pt x="4137305" y="125727"/>
                  <a:pt x="4839706" y="167149"/>
                  <a:pt x="5143156" y="767544"/>
                </a:cubicBezTo>
                <a:cubicBezTo>
                  <a:pt x="5627086" y="1597283"/>
                  <a:pt x="5913211" y="2337425"/>
                  <a:pt x="5800467" y="3663699"/>
                </a:cubicBezTo>
                <a:cubicBezTo>
                  <a:pt x="5666002" y="4275467"/>
                  <a:pt x="5499798" y="4778906"/>
                  <a:pt x="4982265" y="5090135"/>
                </a:cubicBezTo>
                <a:cubicBezTo>
                  <a:pt x="4464732" y="5401364"/>
                  <a:pt x="3383212" y="5570104"/>
                  <a:pt x="2695271" y="5531071"/>
                </a:cubicBezTo>
                <a:cubicBezTo>
                  <a:pt x="2007330" y="5492038"/>
                  <a:pt x="1608792" y="5694368"/>
                  <a:pt x="854620" y="4855935"/>
                </a:cubicBezTo>
                <a:cubicBezTo>
                  <a:pt x="420570" y="4381493"/>
                  <a:pt x="226122" y="3232034"/>
                  <a:pt x="144205" y="2650385"/>
                </a:cubicBezTo>
                <a:cubicBezTo>
                  <a:pt x="62288" y="2068737"/>
                  <a:pt x="190669" y="1906259"/>
                  <a:pt x="363118" y="1366042"/>
                </a:cubicBezTo>
                <a:cubicBezTo>
                  <a:pt x="405188" y="1271625"/>
                  <a:pt x="414881" y="1073979"/>
                  <a:pt x="450411" y="1007316"/>
                </a:cubicBezTo>
                <a:cubicBezTo>
                  <a:pt x="196957" y="697531"/>
                  <a:pt x="-83442" y="858041"/>
                  <a:pt x="23298" y="770557"/>
                </a:cubicBezTo>
                <a:cubicBezTo>
                  <a:pt x="130038" y="683073"/>
                  <a:pt x="441219" y="545955"/>
                  <a:pt x="1090851" y="482410"/>
                </a:cubicBezTo>
                <a:cubicBezTo>
                  <a:pt x="1390577" y="430872"/>
                  <a:pt x="1631276" y="330982"/>
                  <a:pt x="1956093" y="2039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30" name="Рисунок 16" descr=""/>
          <p:cNvPicPr/>
          <p:nvPr/>
        </p:nvPicPr>
        <p:blipFill>
          <a:blip r:embed="rId1"/>
          <a:stretch/>
        </p:blipFill>
        <p:spPr>
          <a:xfrm>
            <a:off x="468000" y="472680"/>
            <a:ext cx="5308920" cy="5806440"/>
          </a:xfrm>
          <a:prstGeom prst="rect">
            <a:avLst/>
          </a:prstGeom>
          <a:ln>
            <a:noFill/>
          </a:ln>
        </p:spPr>
      </p:pic>
      <p:sp>
        <p:nvSpPr>
          <p:cNvPr id="231" name="TextShape 3"/>
          <p:cNvSpPr txBox="1"/>
          <p:nvPr/>
        </p:nvSpPr>
        <p:spPr>
          <a:xfrm>
            <a:off x="7024680" y="1238040"/>
            <a:ext cx="3907440" cy="43124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63000"/>
          </a:bodyPr>
          <a:p>
            <a:pPr algn="ctr"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Неуспеваемость -  </a:t>
            </a:r>
            <a:r>
              <a:rPr b="0" lang="ru-RU" sz="3200" spc="49" strike="noStrike">
                <a:solidFill>
                  <a:srgbClr val="000000"/>
                </a:solidFill>
                <a:latin typeface="The Hand"/>
                <a:ea typeface="The Hand"/>
              </a:rPr>
              <a:t>это более низкий по сравнению с предусмотренным программой уровень усвоения учащимися содержания образования. 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32" name="CustomShape 4"/>
          <p:cNvSpPr/>
          <p:nvPr/>
        </p:nvSpPr>
        <p:spPr>
          <a:xfrm>
            <a:off x="6052680" y="694080"/>
            <a:ext cx="5674680" cy="5572080"/>
          </a:xfrm>
          <a:custGeom>
            <a:avLst/>
            <a:gdLst/>
            <a:ahLst/>
            <a:rect l="l" t="t" r="r" b="b"/>
            <a:pathLst>
              <a:path w="5824968" h="5536626">
                <a:moveTo>
                  <a:pt x="1956093" y="203971"/>
                </a:moveTo>
                <a:cubicBezTo>
                  <a:pt x="2416071" y="69049"/>
                  <a:pt x="3074951" y="-62131"/>
                  <a:pt x="3606128" y="31798"/>
                </a:cubicBezTo>
                <a:cubicBezTo>
                  <a:pt x="4137305" y="125727"/>
                  <a:pt x="4839706" y="167149"/>
                  <a:pt x="5143156" y="767544"/>
                </a:cubicBezTo>
                <a:cubicBezTo>
                  <a:pt x="5627086" y="1597283"/>
                  <a:pt x="5913211" y="2337425"/>
                  <a:pt x="5800467" y="3663699"/>
                </a:cubicBezTo>
                <a:cubicBezTo>
                  <a:pt x="5666002" y="4275467"/>
                  <a:pt x="5499798" y="4778906"/>
                  <a:pt x="4982265" y="5090135"/>
                </a:cubicBezTo>
                <a:cubicBezTo>
                  <a:pt x="4464732" y="5401364"/>
                  <a:pt x="3383212" y="5570104"/>
                  <a:pt x="2695271" y="5531071"/>
                </a:cubicBezTo>
                <a:cubicBezTo>
                  <a:pt x="2007330" y="5492038"/>
                  <a:pt x="1608792" y="5694368"/>
                  <a:pt x="854620" y="4855935"/>
                </a:cubicBezTo>
                <a:cubicBezTo>
                  <a:pt x="420570" y="4381493"/>
                  <a:pt x="226122" y="3232034"/>
                  <a:pt x="144205" y="2650385"/>
                </a:cubicBezTo>
                <a:cubicBezTo>
                  <a:pt x="62288" y="2068737"/>
                  <a:pt x="190669" y="1906259"/>
                  <a:pt x="363118" y="1366042"/>
                </a:cubicBezTo>
                <a:cubicBezTo>
                  <a:pt x="405188" y="1271625"/>
                  <a:pt x="414881" y="1073979"/>
                  <a:pt x="450411" y="1007316"/>
                </a:cubicBezTo>
                <a:cubicBezTo>
                  <a:pt x="196957" y="697531"/>
                  <a:pt x="-83442" y="858041"/>
                  <a:pt x="23298" y="770557"/>
                </a:cubicBezTo>
                <a:cubicBezTo>
                  <a:pt x="130038" y="683073"/>
                  <a:pt x="441219" y="545955"/>
                  <a:pt x="1090851" y="482410"/>
                </a:cubicBezTo>
                <a:cubicBezTo>
                  <a:pt x="1390577" y="430872"/>
                  <a:pt x="1631276" y="330982"/>
                  <a:pt x="1956093" y="203971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>
            <a:off x="681480" y="344520"/>
            <a:ext cx="11109600" cy="6457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/>
          <a:p>
            <a:pPr algn="ctr">
              <a:lnSpc>
                <a:spcPct val="100000"/>
              </a:lnSpc>
            </a:pPr>
            <a:r>
              <a:rPr b="1" lang="ru-RU" sz="3000" spc="-1" strike="noStrike" u="sng">
                <a:solidFill>
                  <a:srgbClr val="000000"/>
                </a:solidFill>
                <a:uFillTx/>
                <a:latin typeface="Times New Roman"/>
              </a:rPr>
              <a:t>Возможные причины неуспеваемости (Борисова П.П.)</a:t>
            </a:r>
            <a:endParaRPr b="0" lang="ru-RU" sz="3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3000" spc="-1" strike="noStrike">
              <a:latin typeface="Arial"/>
            </a:endParaRPr>
          </a:p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</a:rPr>
              <a:t>Педагогические причины</a:t>
            </a:r>
            <a:r>
              <a:rPr b="0" lang="ru-RU" sz="3000" spc="-1" strike="noStrike">
                <a:solidFill>
                  <a:srgbClr val="000000"/>
                </a:solidFill>
                <a:latin typeface="Times New Roman"/>
              </a:rPr>
              <a:t> (пробелы в знаниях за предыдущие годы, неправильный перевод в следующий класс)</a:t>
            </a:r>
            <a:endParaRPr b="0" lang="ru-RU" sz="3000" spc="-1" strike="noStrike">
              <a:latin typeface="Arial"/>
            </a:endParaRPr>
          </a:p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</a:rPr>
              <a:t>Социально-бытовые причины</a:t>
            </a:r>
            <a:r>
              <a:rPr b="0" lang="ru-RU" sz="3000" spc="-1" strike="noStrike">
                <a:solidFill>
                  <a:srgbClr val="000000"/>
                </a:solidFill>
                <a:latin typeface="Times New Roman"/>
              </a:rPr>
              <a:t> (неблагоприятные условия жизни, материальное состояние семьи, отсутствие домашнего режима, безнадзорность ребенка)</a:t>
            </a:r>
            <a:endParaRPr b="0" lang="ru-RU" sz="3000" spc="-1" strike="noStrike">
              <a:latin typeface="Arial"/>
            </a:endParaRPr>
          </a:p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</a:rPr>
              <a:t>Физиологические причины</a:t>
            </a:r>
            <a:r>
              <a:rPr b="0" lang="ru-RU" sz="3000" spc="-1" strike="noStrike">
                <a:solidFill>
                  <a:srgbClr val="000000"/>
                </a:solidFill>
                <a:latin typeface="Times New Roman"/>
              </a:rPr>
              <a:t> (болезни, общая слабость здоровья, инфекционные болезни, нарушение функций центральной нервной системы, болезни верхних дыхательных путей и нервной системы)</a:t>
            </a:r>
            <a:endParaRPr b="0" lang="ru-RU" sz="3000" spc="-1" strike="noStrike">
              <a:latin typeface="Arial"/>
            </a:endParaRPr>
          </a:p>
          <a:p>
            <a:pPr marL="285840" indent="-2854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1" lang="ru-RU" sz="3000" spc="-1" strike="noStrike">
                <a:solidFill>
                  <a:srgbClr val="000000"/>
                </a:solidFill>
                <a:latin typeface="Times New Roman"/>
              </a:rPr>
              <a:t>Психологические причины</a:t>
            </a:r>
            <a:r>
              <a:rPr b="0" lang="ru-RU" sz="3000" spc="-1" strike="noStrike">
                <a:solidFill>
                  <a:srgbClr val="000000"/>
                </a:solidFill>
                <a:latin typeface="Times New Roman"/>
              </a:rPr>
              <a:t> (особеннсоти развития памяти, внимания, уровень развития речи)</a:t>
            </a:r>
            <a:endParaRPr b="0" lang="ru-RU" sz="3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CustomShape 1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5" name="CustomShape 2"/>
          <p:cNvSpPr/>
          <p:nvPr/>
        </p:nvSpPr>
        <p:spPr>
          <a:xfrm rot="21411600">
            <a:off x="884520" y="648000"/>
            <a:ext cx="5622480" cy="2431800"/>
          </a:xfrm>
          <a:custGeom>
            <a:avLst/>
            <a:gdLst/>
            <a:ahLst/>
            <a:rect l="l" t="t" r="r" b="b"/>
            <a:pathLst>
              <a:path w="1744895" h="861625">
                <a:moveTo>
                  <a:pt x="632575" y="758471"/>
                </a:moveTo>
                <a:cubicBezTo>
                  <a:pt x="777957" y="764736"/>
                  <a:pt x="1047607" y="777339"/>
                  <a:pt x="1213446" y="759160"/>
                </a:cubicBezTo>
                <a:cubicBezTo>
                  <a:pt x="1379286" y="740981"/>
                  <a:pt x="1547382" y="748175"/>
                  <a:pt x="1627612" y="649398"/>
                </a:cubicBezTo>
                <a:cubicBezTo>
                  <a:pt x="1707842" y="550621"/>
                  <a:pt x="1806456" y="397765"/>
                  <a:pt x="1694823" y="166498"/>
                </a:cubicBezTo>
                <a:cubicBezTo>
                  <a:pt x="1627519" y="31436"/>
                  <a:pt x="975412" y="1999"/>
                  <a:pt x="675842" y="83"/>
                </a:cubicBezTo>
                <a:cubicBezTo>
                  <a:pt x="376272" y="-1833"/>
                  <a:pt x="124583" y="28997"/>
                  <a:pt x="33743" y="137770"/>
                </a:cubicBezTo>
                <a:cubicBezTo>
                  <a:pt x="-57097" y="246544"/>
                  <a:pt x="56117" y="553495"/>
                  <a:pt x="130800" y="652724"/>
                </a:cubicBezTo>
                <a:cubicBezTo>
                  <a:pt x="205483" y="751953"/>
                  <a:pt x="435738" y="733144"/>
                  <a:pt x="481839" y="733144"/>
                </a:cubicBezTo>
                <a:cubicBezTo>
                  <a:pt x="537493" y="797776"/>
                  <a:pt x="593997" y="831638"/>
                  <a:pt x="654780" y="861625"/>
                </a:cubicBezTo>
                <a:cubicBezTo>
                  <a:pt x="644708" y="843702"/>
                  <a:pt x="641518" y="831628"/>
                  <a:pt x="636899" y="814195"/>
                </a:cubicBezTo>
                <a:cubicBezTo>
                  <a:pt x="627046" y="785048"/>
                  <a:pt x="632575" y="758471"/>
                  <a:pt x="632575" y="758471"/>
                </a:cubicBezTo>
                <a:close/>
              </a:path>
            </a:pathLst>
          </a:custGeom>
          <a:solidFill>
            <a:schemeClr val="bg1"/>
          </a:solidFill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6" name="TextShape 3"/>
          <p:cNvSpPr txBox="1"/>
          <p:nvPr/>
        </p:nvSpPr>
        <p:spPr>
          <a:xfrm>
            <a:off x="1562400" y="1093320"/>
            <a:ext cx="4144680" cy="14403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90000"/>
              </a:lnSpc>
            </a:pPr>
            <a:r>
              <a:rPr b="1" lang="ru-RU" sz="3000" spc="97" strike="noStrike">
                <a:solidFill>
                  <a:srgbClr val="000000"/>
                </a:solidFill>
                <a:latin typeface="The Serif Hand"/>
              </a:rPr>
              <a:t>Рабочая гипотеза.</a:t>
            </a:r>
            <a:br/>
            <a:r>
              <a:rPr b="1" lang="ru-RU" sz="3000" spc="97" strike="noStrike">
                <a:solidFill>
                  <a:srgbClr val="000000"/>
                </a:solidFill>
                <a:latin typeface="The Serif Hand"/>
              </a:rPr>
              <a:t>Неуспеваемость может возникать из-за:</a:t>
            </a:r>
            <a:endParaRPr b="0" lang="ru-RU" sz="30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37" name="CustomShape 4"/>
          <p:cNvSpPr/>
          <p:nvPr/>
        </p:nvSpPr>
        <p:spPr>
          <a:xfrm rot="21411600">
            <a:off x="821880" y="593640"/>
            <a:ext cx="5622480" cy="2431800"/>
          </a:xfrm>
          <a:custGeom>
            <a:avLst/>
            <a:gdLst/>
            <a:ahLst/>
            <a:rect l="l" t="t" r="r" b="b"/>
            <a:pathLst>
              <a:path w="1744895" h="861625">
                <a:moveTo>
                  <a:pt x="632575" y="758471"/>
                </a:moveTo>
                <a:cubicBezTo>
                  <a:pt x="777957" y="764736"/>
                  <a:pt x="1047607" y="777339"/>
                  <a:pt x="1213446" y="759160"/>
                </a:cubicBezTo>
                <a:cubicBezTo>
                  <a:pt x="1379286" y="740981"/>
                  <a:pt x="1547382" y="748175"/>
                  <a:pt x="1627612" y="649398"/>
                </a:cubicBezTo>
                <a:cubicBezTo>
                  <a:pt x="1707842" y="550621"/>
                  <a:pt x="1806456" y="397765"/>
                  <a:pt x="1694823" y="166498"/>
                </a:cubicBezTo>
                <a:cubicBezTo>
                  <a:pt x="1627519" y="31436"/>
                  <a:pt x="975412" y="1999"/>
                  <a:pt x="675842" y="83"/>
                </a:cubicBezTo>
                <a:cubicBezTo>
                  <a:pt x="376272" y="-1833"/>
                  <a:pt x="124583" y="28997"/>
                  <a:pt x="33743" y="137770"/>
                </a:cubicBezTo>
                <a:cubicBezTo>
                  <a:pt x="-57097" y="246544"/>
                  <a:pt x="56117" y="553495"/>
                  <a:pt x="130800" y="652724"/>
                </a:cubicBezTo>
                <a:cubicBezTo>
                  <a:pt x="205483" y="751953"/>
                  <a:pt x="435738" y="733144"/>
                  <a:pt x="481839" y="733144"/>
                </a:cubicBezTo>
                <a:cubicBezTo>
                  <a:pt x="537493" y="797776"/>
                  <a:pt x="593997" y="831638"/>
                  <a:pt x="654780" y="861625"/>
                </a:cubicBezTo>
                <a:cubicBezTo>
                  <a:pt x="644708" y="843702"/>
                  <a:pt x="641518" y="831628"/>
                  <a:pt x="636899" y="814195"/>
                </a:cubicBezTo>
                <a:cubicBezTo>
                  <a:pt x="627046" y="785048"/>
                  <a:pt x="632575" y="758471"/>
                  <a:pt x="632575" y="758471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38" name="TextShape 5"/>
          <p:cNvSpPr txBox="1"/>
          <p:nvPr/>
        </p:nvSpPr>
        <p:spPr>
          <a:xfrm>
            <a:off x="781920" y="3309120"/>
            <a:ext cx="5600160" cy="30060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1000"/>
          </a:bodyPr>
          <a:p>
            <a:pPr marL="457200" indent="-4568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200" spc="49" strike="noStrike">
                <a:solidFill>
                  <a:srgbClr val="000000"/>
                </a:solidFill>
                <a:latin typeface="The Hand"/>
              </a:rPr>
              <a:t>Низкой  самооценки</a:t>
            </a:r>
            <a:endParaRPr b="1" lang="ru-RU" sz="2200" spc="49" strike="noStrike">
              <a:solidFill>
                <a:srgbClr val="000000"/>
              </a:solidFill>
              <a:latin typeface="The Hand"/>
            </a:endParaRPr>
          </a:p>
          <a:p>
            <a:pPr marL="457200" indent="-4568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200" spc="49" strike="noStrike">
                <a:solidFill>
                  <a:srgbClr val="000000"/>
                </a:solidFill>
                <a:latin typeface="The Hand"/>
              </a:rPr>
              <a:t>Неизвестно, кто отвечает за учебу</a:t>
            </a:r>
            <a:endParaRPr b="1" lang="ru-RU" sz="2200" spc="49" strike="noStrike">
              <a:solidFill>
                <a:srgbClr val="000000"/>
              </a:solidFill>
              <a:latin typeface="The Hand"/>
            </a:endParaRPr>
          </a:p>
          <a:p>
            <a:pPr marL="457200" indent="-4568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200" spc="49" strike="noStrike">
                <a:solidFill>
                  <a:srgbClr val="000000"/>
                </a:solidFill>
                <a:latin typeface="The Hand"/>
              </a:rPr>
              <a:t>Ребенок не получает поддержки</a:t>
            </a:r>
            <a:endParaRPr b="1" lang="ru-RU" sz="2200" spc="49" strike="noStrike">
              <a:solidFill>
                <a:srgbClr val="000000"/>
              </a:solidFill>
              <a:latin typeface="The Hand"/>
            </a:endParaRPr>
          </a:p>
          <a:p>
            <a:pPr marL="457200" indent="-4568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200" spc="49" strike="noStrike">
                <a:solidFill>
                  <a:srgbClr val="000000"/>
                </a:solidFill>
                <a:latin typeface="The Hand"/>
              </a:rPr>
              <a:t>Эмоциональных трудностей - страх (доски, оценки, контроля, ответа...)</a:t>
            </a:r>
            <a:endParaRPr b="1" lang="ru-RU" sz="2200" spc="49" strike="noStrike">
              <a:solidFill>
                <a:srgbClr val="000000"/>
              </a:solidFill>
              <a:latin typeface="The Hand"/>
            </a:endParaRPr>
          </a:p>
          <a:p>
            <a:pPr marL="343080" indent="-34272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SzPct val="73000"/>
              <a:buFont typeface="Arial"/>
              <a:buChar char="•"/>
            </a:pPr>
            <a:r>
              <a:rPr b="1" lang="ru-RU" sz="2200" spc="49" strike="noStrike">
                <a:solidFill>
                  <a:srgbClr val="000000"/>
                </a:solidFill>
                <a:latin typeface="The Hand"/>
                <a:ea typeface="The Hand"/>
              </a:rPr>
              <a:t>Нет интереса</a:t>
            </a:r>
            <a:endParaRPr b="1" lang="ru-RU" sz="2200" spc="49" strike="noStrike">
              <a:solidFill>
                <a:srgbClr val="000000"/>
              </a:solidFill>
              <a:latin typeface="The Hand"/>
            </a:endParaRPr>
          </a:p>
        </p:txBody>
      </p:sp>
      <p:pic>
        <p:nvPicPr>
          <p:cNvPr id="239" name="Рисунок 4" descr=""/>
          <p:cNvPicPr/>
          <p:nvPr/>
        </p:nvPicPr>
        <p:blipFill>
          <a:blip r:embed="rId1"/>
          <a:stretch/>
        </p:blipFill>
        <p:spPr>
          <a:xfrm>
            <a:off x="7162920" y="876960"/>
            <a:ext cx="4435200" cy="4972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0" name="Table 1"/>
          <p:cNvGraphicFramePr/>
          <p:nvPr/>
        </p:nvGraphicFramePr>
        <p:xfrm>
          <a:off x="527400" y="165960"/>
          <a:ext cx="11123640" cy="6645960"/>
        </p:xfrm>
        <a:graphic>
          <a:graphicData uri="http://schemas.openxmlformats.org/drawingml/2006/table">
            <a:tbl>
              <a:tblPr/>
              <a:tblGrid>
                <a:gridCol w="5561640"/>
                <a:gridCol w="5562000"/>
              </a:tblGrid>
              <a:tr h="65880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3200" spc="-1" strike="noStrike">
                          <a:solidFill>
                            <a:srgbClr val="ffffff"/>
                          </a:solidFill>
                          <a:latin typeface="The Hand"/>
                        </a:rPr>
                        <a:t>Анкета для учителей</a:t>
                      </a:r>
                      <a:endParaRPr b="0" lang="ru-RU" sz="3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b698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3200" spc="-1" strike="noStrike">
                          <a:solidFill>
                            <a:srgbClr val="ffffff"/>
                          </a:solidFill>
                          <a:latin typeface="The Hand"/>
                        </a:rPr>
                        <a:t>Анкета для учеников</a:t>
                      </a:r>
                      <a:endParaRPr b="0" lang="ru-RU" sz="3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38b698"/>
                    </a:solidFill>
                  </a:tcPr>
                </a:tc>
              </a:tr>
              <a:tr h="7855200">
                <a:tc>
                  <a:txBody>
                    <a:bodyPr/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Когда я вхожу в класс, я чувствую..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Я считаю, что дети плохо учатся потому, что….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Если я вижу, что у ребенка что-то не получается, то я ….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Мои права, как учителя нарушены, когда….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Когда я ставлю оценку «2» ученику, я чувствую…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Я считаю, что за учебу отвечает ….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Самое трудное для меня в школе …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Основная задача учителя — это…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Неудачи ребенка в учебе связаны с….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Если бы я была учеником / ученицей то я бы хотел(а)… </a:t>
                      </a:r>
                      <a:endParaRPr b="0" lang="ru-RU" sz="23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5dd"/>
                    </a:solidFill>
                  </a:tcPr>
                </a:tc>
                <a:tc>
                  <a:txBody>
                    <a:bodyPr/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Когда меня вызывают к доске, я чувствую….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Когда я ошибаюсь, учитель …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Помощь учителя для меня — это …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Мои права, как ученика/ученицы — это …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Мне интересно учиться, когда…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Я считаю что за учебу отвечает …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Самое трудное для меня в школе — это … 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Мне совсем не хочется учиться, когда…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Я бы учился/ училась лучше, если бы … </a:t>
                      </a:r>
                      <a:endParaRPr b="0" lang="ru-RU" sz="2300" spc="-1" strike="noStrike">
                        <a:latin typeface="Arial"/>
                      </a:endParaRP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StarSymbol"/>
                        <a:buAutoNum type="arabicPeriod"/>
                      </a:pPr>
                      <a:r>
                        <a:rPr b="0" lang="ru-RU" sz="2300" spc="-1" strike="noStrike">
                          <a:solidFill>
                            <a:srgbClr val="000000"/>
                          </a:solidFill>
                          <a:latin typeface="The Hand"/>
                        </a:rPr>
                        <a:t>Если бы учителем был/была я...</a:t>
                      </a:r>
                      <a:endParaRPr b="0" lang="ru-RU" sz="23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cee5dd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extShape 1"/>
          <p:cNvSpPr txBox="1"/>
          <p:nvPr/>
        </p:nvSpPr>
        <p:spPr>
          <a:xfrm>
            <a:off x="835920" y="1384560"/>
            <a:ext cx="8949600" cy="315324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br/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Интересно учится, когда...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33% - понятно и получается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29% - нравится личность учителя  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 его заинтересованность в предмете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22 % - есть взаимопонимание  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с учителем и одноклассниками 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 хорошие отметки</a:t>
            </a:r>
            <a:br/>
            <a:r>
              <a:rPr b="1" lang="ru-RU" sz="32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Итого:84% - хотят учиться</a:t>
            </a:r>
            <a:br/>
            <a:br/>
            <a:endParaRPr b="0" lang="ru-RU" sz="3200" spc="-1" strike="noStrike">
              <a:solidFill>
                <a:srgbClr val="000000"/>
              </a:solidFill>
              <a:latin typeface="The Hand"/>
            </a:endParaRPr>
          </a:p>
        </p:txBody>
      </p:sp>
      <p:pic>
        <p:nvPicPr>
          <p:cNvPr id="242" name="Рисунок 4" descr=""/>
          <p:cNvPicPr/>
          <p:nvPr/>
        </p:nvPicPr>
        <p:blipFill>
          <a:blip r:embed="rId1"/>
          <a:stretch/>
        </p:blipFill>
        <p:spPr>
          <a:xfrm>
            <a:off x="9210960" y="3885480"/>
            <a:ext cx="2985120" cy="2823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extShape 1"/>
          <p:cNvSpPr txBox="1"/>
          <p:nvPr/>
        </p:nvSpPr>
        <p:spPr>
          <a:xfrm>
            <a:off x="2964600" y="1360800"/>
            <a:ext cx="7392240" cy="3819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3000" spc="97" strike="noStrike" u="sng">
                <a:solidFill>
                  <a:srgbClr val="000000"/>
                </a:solidFill>
                <a:uFillTx/>
                <a:latin typeface="The Serif Hand"/>
              </a:rPr>
              <a:t>Мотив</a:t>
            </a:r>
            <a:r>
              <a:rPr b="1" lang="ru-RU" sz="3000" spc="97" strike="noStrike">
                <a:solidFill>
                  <a:srgbClr val="000000"/>
                </a:solidFill>
                <a:latin typeface="The Serif Hand"/>
              </a:rPr>
              <a:t> - это побуждение к достижению цели для создания положительной мотивации.</a:t>
            </a:r>
            <a:br/>
            <a:r>
              <a:rPr b="1" lang="ru-RU" sz="3000" spc="97" strike="noStrike" u="sng">
                <a:solidFill>
                  <a:srgbClr val="000000"/>
                </a:solidFill>
                <a:uFillTx/>
                <a:latin typeface="The Serif Hand"/>
              </a:rPr>
              <a:t>Познавательный интерес</a:t>
            </a:r>
            <a:r>
              <a:rPr b="1" lang="ru-RU" sz="3000" spc="97" strike="noStrike">
                <a:solidFill>
                  <a:srgbClr val="000000"/>
                </a:solidFill>
                <a:latin typeface="The Serif Hand"/>
              </a:rPr>
              <a:t> - это сильный внутренний мотив.</a:t>
            </a:r>
            <a:endParaRPr b="0" lang="ru-RU" sz="3000" spc="-1" strike="noStrike">
              <a:solidFill>
                <a:srgbClr val="000000"/>
              </a:solidFill>
              <a:latin typeface="The Hand"/>
            </a:endParaRPr>
          </a:p>
        </p:txBody>
      </p:sp>
      <p:pic>
        <p:nvPicPr>
          <p:cNvPr id="244" name="Рисунок 3" descr=""/>
          <p:cNvPicPr/>
          <p:nvPr/>
        </p:nvPicPr>
        <p:blipFill>
          <a:blip r:embed="rId1"/>
          <a:stretch/>
        </p:blipFill>
        <p:spPr>
          <a:xfrm>
            <a:off x="161280" y="3888000"/>
            <a:ext cx="2657520" cy="2678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CustomShape 1"/>
          <p:cNvSpPr/>
          <p:nvPr/>
        </p:nvSpPr>
        <p:spPr>
          <a:xfrm>
            <a:off x="554040" y="468000"/>
            <a:ext cx="11127960" cy="7405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/>
          <a:p>
            <a:pPr algn="ctr">
              <a:lnSpc>
                <a:spcPct val="100000"/>
              </a:lnSpc>
            </a:pPr>
            <a:r>
              <a:rPr b="1" lang="ru-RU" sz="4000" spc="-1" strike="noStrike" u="sng">
                <a:solidFill>
                  <a:srgbClr val="000000"/>
                </a:solidFill>
                <a:uFillTx/>
                <a:latin typeface="The Hand"/>
              </a:rPr>
              <a:t>Внутренняя учебная мотивация складывается </a:t>
            </a:r>
            <a:br/>
            <a:r>
              <a:rPr b="1" lang="ru-RU" sz="4000" spc="-1" strike="noStrike" u="sng">
                <a:solidFill>
                  <a:srgbClr val="000000"/>
                </a:solidFill>
                <a:uFillTx/>
                <a:latin typeface="The Hand"/>
              </a:rPr>
              <a:t>из трех основных компонентов - </a:t>
            </a:r>
            <a:endParaRPr b="0" lang="ru-RU" sz="4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40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  <a:ea typeface="The Hand"/>
              </a:rPr>
              <a:t>Ощущение самостоятельности процесса поиска знаний - «Мы это поняли, узнали, сами!» </a:t>
            </a:r>
            <a:endParaRPr b="0" lang="ru-RU" sz="36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  <a:ea typeface="The Hand"/>
              </a:rPr>
              <a:t>Ощущение свободы выбора </a:t>
            </a:r>
            <a:endParaRPr b="0" lang="ru-RU" sz="3600" spc="-1" strike="noStrike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tarSymbol"/>
              <a:buAutoNum type="arabicPeriod"/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  <a:ea typeface="The Hand"/>
              </a:rPr>
              <a:t>Ощущение успешности (компетентности) - 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  <a:ea typeface="The Hand"/>
              </a:rPr>
              <a:t>       </a:t>
            </a:r>
            <a:r>
              <a:rPr b="1" lang="ru-RU" sz="3600" spc="-1" strike="noStrike">
                <a:solidFill>
                  <a:srgbClr val="000000"/>
                </a:solidFill>
                <a:latin typeface="The Hand"/>
                <a:ea typeface="The Hand"/>
              </a:rPr>
              <a:t>«У меня это получается, я понял, я умею!» 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CustomShape 1"/>
          <p:cNvSpPr/>
          <p:nvPr/>
        </p:nvSpPr>
        <p:spPr>
          <a:xfrm>
            <a:off x="420120" y="308160"/>
            <a:ext cx="11146680" cy="6487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/>
          <a:p>
            <a:pPr algn="just">
              <a:lnSpc>
                <a:spcPct val="100000"/>
              </a:lnSpc>
            </a:pPr>
            <a:r>
              <a:rPr b="0" lang="ru-RU" sz="3000" spc="-1" strike="noStrike">
                <a:solidFill>
                  <a:srgbClr val="000000"/>
                </a:solidFill>
                <a:latin typeface="The Hand"/>
              </a:rPr>
              <a:t>Американский психолог Элисон Кинг придумала серию общих вопросов, которые можно применять в самых разных учебных ситуациях: </a:t>
            </a:r>
            <a:endParaRPr b="0" lang="ru-RU" sz="3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3000" spc="-1" strike="noStrike">
                <a:solidFill>
                  <a:srgbClr val="000000"/>
                </a:solidFill>
                <a:latin typeface="The Hand"/>
              </a:rPr>
              <a:t>Ч</a:t>
            </a: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то случится, если…?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Приведите пример…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В чем сильные и слабые стороны…?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На что похоже…?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Что мы уже знаем о…?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Каким образом… можно использовать для…?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Чем похожи … и…?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Каким образом … влияет на …? </a:t>
            </a:r>
            <a:endParaRPr b="0" lang="ru-RU" sz="3000" spc="-1" strike="noStrike"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i="1" lang="ru-RU" sz="3000" spc="-1" strike="noStrike">
                <a:solidFill>
                  <a:srgbClr val="000000"/>
                </a:solidFill>
                <a:latin typeface="The Hand"/>
              </a:rPr>
              <a:t>Какой … является лучшим и почему? </a:t>
            </a:r>
            <a:endParaRPr b="0" lang="ru-RU" sz="3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CustomShape 1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8" name="TextShape 2"/>
          <p:cNvSpPr txBox="1"/>
          <p:nvPr/>
        </p:nvSpPr>
        <p:spPr>
          <a:xfrm>
            <a:off x="7670160" y="299520"/>
            <a:ext cx="4135680" cy="603648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ru-RU" sz="3000" spc="97" strike="noStrike">
                <a:solidFill>
                  <a:srgbClr val="000000"/>
                </a:solidFill>
                <a:latin typeface="The Serif Hand"/>
              </a:rPr>
              <a:t>Страх - это </a:t>
            </a:r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эмоция, возникающая в ситуациях угрозы биологическому 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или социальному существованию индивида 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 направленная 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на источник действительной 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или воображаемой опасности. </a:t>
            </a:r>
            <a:endParaRPr b="0" lang="ru-RU" sz="30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49" name="CustomShape 3"/>
          <p:cNvSpPr/>
          <p:nvPr/>
        </p:nvSpPr>
        <p:spPr>
          <a:xfrm rot="10800000">
            <a:off x="7010280" y="6262920"/>
            <a:ext cx="6631200" cy="5959440"/>
          </a:xfrm>
          <a:custGeom>
            <a:avLst/>
            <a:gdLst/>
            <a:ahLst/>
            <a:rect l="l" t="t" r="r" b="b"/>
            <a:pathLst>
              <a:path w="7729410" h="6405386">
                <a:moveTo>
                  <a:pt x="7240058" y="6405352"/>
                </a:moveTo>
                <a:cubicBezTo>
                  <a:pt x="7065297" y="6404963"/>
                  <a:pt x="6846319" y="6401325"/>
                  <a:pt x="6650770" y="6396252"/>
                </a:cubicBezTo>
                <a:lnTo>
                  <a:pt x="1085722" y="6365722"/>
                </a:lnTo>
                <a:lnTo>
                  <a:pt x="9409" y="6324387"/>
                </a:lnTo>
                <a:cubicBezTo>
                  <a:pt x="-24317" y="4214496"/>
                  <a:pt x="43135" y="2129710"/>
                  <a:pt x="47351" y="32372"/>
                </a:cubicBezTo>
                <a:lnTo>
                  <a:pt x="255874" y="32797"/>
                </a:lnTo>
                <a:lnTo>
                  <a:pt x="6529259" y="0"/>
                </a:lnTo>
                <a:cubicBezTo>
                  <a:pt x="7029322" y="30531"/>
                  <a:pt x="7386510" y="-1"/>
                  <a:pt x="7729410" y="30531"/>
                </a:cubicBezTo>
                <a:cubicBezTo>
                  <a:pt x="7707716" y="2585987"/>
                  <a:pt x="7753223" y="4971471"/>
                  <a:pt x="7657972" y="6274128"/>
                </a:cubicBezTo>
                <a:cubicBezTo>
                  <a:pt x="7649782" y="6434165"/>
                  <a:pt x="7656570" y="6381800"/>
                  <a:pt x="7492264" y="6402154"/>
                </a:cubicBezTo>
                <a:cubicBezTo>
                  <a:pt x="7433854" y="6404650"/>
                  <a:pt x="7344915" y="6405586"/>
                  <a:pt x="7240058" y="6405352"/>
                </a:cubicBezTo>
                <a:close/>
              </a:path>
            </a:pathLst>
          </a:custGeom>
          <a:solidFill>
            <a:schemeClr val="bg1"/>
          </a:solidFill>
          <a:ln w="1908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50" name="Рисунок 5" descr=""/>
          <p:cNvPicPr/>
          <p:nvPr/>
        </p:nvPicPr>
        <p:blipFill>
          <a:blip r:embed="rId1"/>
          <a:stretch/>
        </p:blipFill>
        <p:spPr>
          <a:xfrm>
            <a:off x="1166400" y="543600"/>
            <a:ext cx="5056560" cy="5530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extShape 1"/>
          <p:cNvSpPr txBox="1"/>
          <p:nvPr/>
        </p:nvSpPr>
        <p:spPr>
          <a:xfrm>
            <a:off x="1028880" y="702000"/>
            <a:ext cx="10326240" cy="11253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800" spc="97" strike="noStrike">
                <a:solidFill>
                  <a:srgbClr val="000000"/>
                </a:solidFill>
                <a:latin typeface="The Serif Hand"/>
              </a:rPr>
              <a:t>За учебу отвечает...</a:t>
            </a:r>
            <a:endParaRPr b="0" lang="ru-RU" sz="4800" spc="-1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52" name="TextShape 2"/>
          <p:cNvSpPr txBox="1"/>
          <p:nvPr/>
        </p:nvSpPr>
        <p:spPr>
          <a:xfrm>
            <a:off x="1028880" y="1827720"/>
            <a:ext cx="4853160" cy="47772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2400" spc="49" strike="noStrike" u="sng">
                <a:solidFill>
                  <a:srgbClr val="000000"/>
                </a:solidFill>
                <a:uFillTx/>
                <a:latin typeface="The Hand"/>
              </a:rPr>
              <a:t>Ответы детей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53" name="TextShape 3"/>
          <p:cNvSpPr txBox="1"/>
          <p:nvPr/>
        </p:nvSpPr>
        <p:spPr>
          <a:xfrm>
            <a:off x="1028880" y="2642040"/>
            <a:ext cx="4968360" cy="340200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81000"/>
          </a:bodyPr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61,5% - ученик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12% - учитель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10% - ученик и учитель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16,5% - не определились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54" name="TextShape 4"/>
          <p:cNvSpPr txBox="1"/>
          <p:nvPr/>
        </p:nvSpPr>
        <p:spPr>
          <a:xfrm>
            <a:off x="6280920" y="1827720"/>
            <a:ext cx="5075640" cy="47772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2400" spc="49" strike="noStrike" u="sng">
                <a:solidFill>
                  <a:srgbClr val="000000"/>
                </a:solidFill>
                <a:uFillTx/>
                <a:latin typeface="The Hand"/>
              </a:rPr>
              <a:t>Ответы учителей</a:t>
            </a:r>
            <a:endParaRPr b="1" lang="ru-RU" sz="2400" spc="49" strike="noStrike">
              <a:solidFill>
                <a:srgbClr val="000000"/>
              </a:solidFill>
              <a:latin typeface="The Hand"/>
            </a:endParaRPr>
          </a:p>
        </p:txBody>
      </p:sp>
      <p:sp>
        <p:nvSpPr>
          <p:cNvPr id="255" name="TextShape 5"/>
          <p:cNvSpPr txBox="1"/>
          <p:nvPr/>
        </p:nvSpPr>
        <p:spPr>
          <a:xfrm>
            <a:off x="6280920" y="2306160"/>
            <a:ext cx="5075640" cy="385020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45000"/>
          </a:bodyPr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43% - ученик-учитель-родители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11% - ученик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11% - ученик - учитель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11% - ученик-родитель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8% - учитель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lang="ru-RU" sz="3200" spc="49" strike="noStrike">
                <a:solidFill>
                  <a:srgbClr val="000000"/>
                </a:solidFill>
                <a:latin typeface="The Hand"/>
              </a:rPr>
              <a:t>3% - учитель-родитель</a:t>
            </a: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1" lang="ru-RU" sz="3200" spc="49" strike="noStrike">
              <a:solidFill>
                <a:srgbClr val="000000"/>
              </a:solidFill>
              <a:latin typeface="The Hand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extShape 1"/>
          <p:cNvSpPr txBox="1"/>
          <p:nvPr/>
        </p:nvSpPr>
        <p:spPr>
          <a:xfrm>
            <a:off x="1508040" y="1185120"/>
            <a:ext cx="8075520" cy="359892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3000" spc="97" strike="noStrike">
                <a:solidFill>
                  <a:srgbClr val="000000"/>
                </a:solidFill>
                <a:latin typeface="The Serif Hand"/>
              </a:rPr>
              <a:t>Передача ответственности в руки ребенка - это вера в его силы. 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«Это самая большая забота, которую взрослые могут проявить к ребенку. 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Это сделает ребенка более сильным и уверенным, а отношения более радостными и спокойными». </a:t>
            </a:r>
            <a:br/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(</a:t>
            </a:r>
            <a:r>
              <a:rPr b="1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Ю.Б. Гиппенрейтор</a:t>
            </a:r>
            <a:r>
              <a:rPr b="0" lang="ru-RU" sz="3000" spc="97" strike="noStrike">
                <a:solidFill>
                  <a:srgbClr val="000000"/>
                </a:solidFill>
                <a:latin typeface="The Serif Hand"/>
                <a:ea typeface="The Serif Hand"/>
              </a:rPr>
              <a:t>) </a:t>
            </a:r>
            <a:endParaRPr b="0" lang="ru-RU" sz="3000" spc="-1" strike="noStrike">
              <a:solidFill>
                <a:srgbClr val="000000"/>
              </a:solidFill>
              <a:latin typeface="The Hand"/>
            </a:endParaRPr>
          </a:p>
        </p:txBody>
      </p:sp>
      <p:pic>
        <p:nvPicPr>
          <p:cNvPr id="257" name="Рисунок 5" descr=""/>
          <p:cNvPicPr/>
          <p:nvPr/>
        </p:nvPicPr>
        <p:blipFill>
          <a:blip r:embed="rId1"/>
          <a:stretch/>
        </p:blipFill>
        <p:spPr>
          <a:xfrm>
            <a:off x="9327600" y="4157280"/>
            <a:ext cx="2455920" cy="2465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d5f2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CustomShape 1"/>
          <p:cNvSpPr/>
          <p:nvPr/>
        </p:nvSpPr>
        <p:spPr>
          <a:xfrm flipH="1" rot="21133800">
            <a:off x="977400" y="480960"/>
            <a:ext cx="9378000" cy="5238360"/>
          </a:xfrm>
          <a:custGeom>
            <a:avLst/>
            <a:gdLst/>
            <a:ah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9" name="CustomShape 2"/>
          <p:cNvSpPr/>
          <p:nvPr/>
        </p:nvSpPr>
        <p:spPr>
          <a:xfrm flipH="1" rot="21133800">
            <a:off x="1010520" y="456120"/>
            <a:ext cx="9378000" cy="5238360"/>
          </a:xfrm>
          <a:custGeom>
            <a:avLst/>
            <a:gdLst/>
            <a:ah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3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1" name="CustomShape 4"/>
          <p:cNvSpPr/>
          <p:nvPr/>
        </p:nvSpPr>
        <p:spPr>
          <a:xfrm>
            <a:off x="458280" y="396000"/>
            <a:ext cx="5994360" cy="5913720"/>
          </a:xfrm>
          <a:custGeom>
            <a:avLst/>
            <a:gdLst/>
            <a:ahLst/>
            <a:rect l="l" t="t" r="r" b="b"/>
            <a:pathLst>
              <a:path w="7746603" h="6457340">
                <a:moveTo>
                  <a:pt x="7212306" y="6417313"/>
                </a:moveTo>
                <a:cubicBezTo>
                  <a:pt x="7037545" y="6416924"/>
                  <a:pt x="6135009" y="6462015"/>
                  <a:pt x="5939460" y="6456942"/>
                </a:cubicBezTo>
                <a:cubicBezTo>
                  <a:pt x="4732026" y="6357428"/>
                  <a:pt x="2685133" y="6404103"/>
                  <a:pt x="1057970" y="6377683"/>
                </a:cubicBezTo>
                <a:cubicBezTo>
                  <a:pt x="728709" y="6368088"/>
                  <a:pt x="243550" y="6431589"/>
                  <a:pt x="46203" y="6348899"/>
                </a:cubicBezTo>
                <a:cubicBezTo>
                  <a:pt x="-40174" y="4925356"/>
                  <a:pt x="10228" y="1999666"/>
                  <a:pt x="70188" y="44333"/>
                </a:cubicBezTo>
                <a:lnTo>
                  <a:pt x="228122" y="44758"/>
                </a:lnTo>
                <a:cubicBezTo>
                  <a:pt x="2223312" y="-39269"/>
                  <a:pt x="4410379" y="22893"/>
                  <a:pt x="6501507" y="11961"/>
                </a:cubicBezTo>
                <a:cubicBezTo>
                  <a:pt x="7001570" y="42492"/>
                  <a:pt x="7658565" y="-16643"/>
                  <a:pt x="7701658" y="111347"/>
                </a:cubicBezTo>
                <a:cubicBezTo>
                  <a:pt x="7806433" y="2177281"/>
                  <a:pt x="7701487" y="4398674"/>
                  <a:pt x="7654205" y="6334819"/>
                </a:cubicBezTo>
                <a:cubicBezTo>
                  <a:pt x="7646015" y="6494856"/>
                  <a:pt x="7628818" y="6393761"/>
                  <a:pt x="7464512" y="6414115"/>
                </a:cubicBezTo>
                <a:cubicBezTo>
                  <a:pt x="7406102" y="6416611"/>
                  <a:pt x="7317163" y="6417547"/>
                  <a:pt x="7212306" y="6417313"/>
                </a:cubicBezTo>
                <a:close/>
              </a:path>
            </a:pathLst>
          </a:custGeom>
          <a:solidFill>
            <a:schemeClr val="bg1"/>
          </a:solidFill>
          <a:ln w="1908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2" name="CustomShape 5"/>
          <p:cNvSpPr/>
          <p:nvPr/>
        </p:nvSpPr>
        <p:spPr>
          <a:xfrm flipH="1" rot="21423600">
            <a:off x="7731360" y="4331520"/>
            <a:ext cx="3819240" cy="1985040"/>
          </a:xfrm>
          <a:custGeom>
            <a:avLst/>
            <a:gdLst/>
            <a:ahLst/>
            <a:rect l="l" t="t" r="r" b="b"/>
            <a:pathLst>
              <a:path w="1248448" h="873038">
                <a:moveTo>
                  <a:pt x="628580" y="873029"/>
                </a:moveTo>
                <a:cubicBezTo>
                  <a:pt x="712019" y="861599"/>
                  <a:pt x="779646" y="801591"/>
                  <a:pt x="820985" y="803115"/>
                </a:cubicBezTo>
                <a:cubicBezTo>
                  <a:pt x="890136" y="805782"/>
                  <a:pt x="1102925" y="778255"/>
                  <a:pt x="1179791" y="630332"/>
                </a:cubicBezTo>
                <a:cubicBezTo>
                  <a:pt x="1256658" y="482408"/>
                  <a:pt x="1285233" y="316959"/>
                  <a:pt x="1178744" y="192753"/>
                </a:cubicBezTo>
                <a:cubicBezTo>
                  <a:pt x="1072254" y="68547"/>
                  <a:pt x="897566" y="-62326"/>
                  <a:pt x="459416" y="32447"/>
                </a:cubicBezTo>
                <a:cubicBezTo>
                  <a:pt x="21266" y="127221"/>
                  <a:pt x="-22359" y="453262"/>
                  <a:pt x="7264" y="595184"/>
                </a:cubicBezTo>
                <a:cubicBezTo>
                  <a:pt x="36887" y="737107"/>
                  <a:pt x="503802" y="728534"/>
                  <a:pt x="545617" y="737202"/>
                </a:cubicBezTo>
                <a:cubicBezTo>
                  <a:pt x="727068" y="773873"/>
                  <a:pt x="628580" y="873029"/>
                  <a:pt x="628580" y="873029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3" name="CustomShape 6"/>
          <p:cNvSpPr/>
          <p:nvPr/>
        </p:nvSpPr>
        <p:spPr>
          <a:xfrm flipH="1" rot="21423600">
            <a:off x="7791120" y="4376160"/>
            <a:ext cx="3819240" cy="1985040"/>
          </a:xfrm>
          <a:custGeom>
            <a:avLst/>
            <a:gdLst/>
            <a:ahLst/>
            <a:rect l="l" t="t" r="r" b="b"/>
            <a:pathLst>
              <a:path w="1248448" h="873038">
                <a:moveTo>
                  <a:pt x="628580" y="873029"/>
                </a:moveTo>
                <a:cubicBezTo>
                  <a:pt x="712019" y="861599"/>
                  <a:pt x="779646" y="801591"/>
                  <a:pt x="820985" y="803115"/>
                </a:cubicBezTo>
                <a:cubicBezTo>
                  <a:pt x="890136" y="805782"/>
                  <a:pt x="1102925" y="778255"/>
                  <a:pt x="1179791" y="630332"/>
                </a:cubicBezTo>
                <a:cubicBezTo>
                  <a:pt x="1256658" y="482408"/>
                  <a:pt x="1285233" y="316959"/>
                  <a:pt x="1178744" y="192753"/>
                </a:cubicBezTo>
                <a:cubicBezTo>
                  <a:pt x="1072254" y="68547"/>
                  <a:pt x="897566" y="-62326"/>
                  <a:pt x="459416" y="32447"/>
                </a:cubicBezTo>
                <a:cubicBezTo>
                  <a:pt x="21266" y="127221"/>
                  <a:pt x="-22359" y="453262"/>
                  <a:pt x="7264" y="595184"/>
                </a:cubicBezTo>
                <a:cubicBezTo>
                  <a:pt x="36887" y="737107"/>
                  <a:pt x="503802" y="728534"/>
                  <a:pt x="545617" y="737202"/>
                </a:cubicBezTo>
                <a:cubicBezTo>
                  <a:pt x="727068" y="773873"/>
                  <a:pt x="628580" y="873029"/>
                  <a:pt x="628580" y="873029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64" name="CustomShape 7"/>
          <p:cNvSpPr/>
          <p:nvPr/>
        </p:nvSpPr>
        <p:spPr>
          <a:xfrm rot="1519800">
            <a:off x="5974560" y="345240"/>
            <a:ext cx="5572080" cy="4608000"/>
          </a:xfrm>
          <a:custGeom>
            <a:avLst/>
            <a:gdLst/>
            <a:ahLst/>
            <a:rect l="l" t="t" r="r" b="b"/>
            <a:pathLst>
              <a:path w="952870" h="681136">
                <a:moveTo>
                  <a:pt x="292743" y="681136"/>
                </a:moveTo>
                <a:cubicBezTo>
                  <a:pt x="301279" y="680371"/>
                  <a:pt x="333611" y="643347"/>
                  <a:pt x="388358" y="627969"/>
                </a:cubicBezTo>
                <a:cubicBezTo>
                  <a:pt x="443105" y="612591"/>
                  <a:pt x="542132" y="621243"/>
                  <a:pt x="621228" y="588869"/>
                </a:cubicBezTo>
                <a:cubicBezTo>
                  <a:pt x="700325" y="556495"/>
                  <a:pt x="808280" y="495927"/>
                  <a:pt x="862937" y="433723"/>
                </a:cubicBezTo>
                <a:cubicBezTo>
                  <a:pt x="917594" y="371519"/>
                  <a:pt x="966981" y="287345"/>
                  <a:pt x="949171" y="215646"/>
                </a:cubicBezTo>
                <a:cubicBezTo>
                  <a:pt x="931361" y="143947"/>
                  <a:pt x="863762" y="22731"/>
                  <a:pt x="756078" y="3530"/>
                </a:cubicBezTo>
                <a:cubicBezTo>
                  <a:pt x="648395" y="-15671"/>
                  <a:pt x="427487" y="47266"/>
                  <a:pt x="303070" y="100443"/>
                </a:cubicBezTo>
                <a:cubicBezTo>
                  <a:pt x="178653" y="153620"/>
                  <a:pt x="40905" y="225818"/>
                  <a:pt x="9575" y="322592"/>
                </a:cubicBezTo>
                <a:cubicBezTo>
                  <a:pt x="-27955" y="449595"/>
                  <a:pt x="42058" y="578651"/>
                  <a:pt x="269218" y="620649"/>
                </a:cubicBezTo>
                <a:cubicBezTo>
                  <a:pt x="296989" y="634107"/>
                  <a:pt x="292743" y="681136"/>
                  <a:pt x="292743" y="681136"/>
                </a:cubicBezTo>
                <a:close/>
              </a:path>
            </a:pathLst>
          </a:custGeom>
          <a:solidFill>
            <a:schemeClr val="bg1"/>
          </a:solidFill>
          <a:ln w="1908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5" name="TextShape 8"/>
          <p:cNvSpPr txBox="1"/>
          <p:nvPr/>
        </p:nvSpPr>
        <p:spPr>
          <a:xfrm>
            <a:off x="6572160" y="1481040"/>
            <a:ext cx="4604040" cy="24465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90000"/>
              </a:lnSpc>
            </a:pPr>
            <a:r>
              <a:rPr b="1" lang="ru-RU" sz="3700" spc="97" strike="noStrike">
                <a:solidFill>
                  <a:srgbClr val="000000"/>
                </a:solidFill>
                <a:latin typeface="The Serif Hand"/>
              </a:rPr>
              <a:t>Помощь </a:t>
            </a:r>
            <a:br/>
            <a:r>
              <a:rPr b="1" lang="ru-RU" sz="3700" spc="97" strike="noStrike">
                <a:solidFill>
                  <a:srgbClr val="000000"/>
                </a:solidFill>
                <a:latin typeface="The Serif Hand"/>
              </a:rPr>
              <a:t>учителя - это</a:t>
            </a:r>
            <a:br/>
            <a:r>
              <a:rPr b="1" lang="ru-RU" sz="3700" spc="97" strike="noStrike">
                <a:solidFill>
                  <a:srgbClr val="000000"/>
                </a:solidFill>
                <a:latin typeface="The Serif Hand"/>
              </a:rPr>
              <a:t>ШАРФИК ДЛЯ ДУШИ!</a:t>
            </a:r>
            <a:endParaRPr b="0" lang="ru-RU" sz="3700" spc="-1" strike="noStrike">
              <a:solidFill>
                <a:srgbClr val="000000"/>
              </a:solidFill>
              <a:latin typeface="The Hand"/>
            </a:endParaRPr>
          </a:p>
        </p:txBody>
      </p:sp>
      <p:pic>
        <p:nvPicPr>
          <p:cNvPr id="266" name="Рисунок 4" descr=""/>
          <p:cNvPicPr/>
          <p:nvPr/>
        </p:nvPicPr>
        <p:blipFill>
          <a:blip r:embed="rId1"/>
          <a:stretch/>
        </p:blipFill>
        <p:spPr>
          <a:xfrm>
            <a:off x="1001880" y="1048320"/>
            <a:ext cx="4670280" cy="4417920"/>
          </a:xfrm>
          <a:prstGeom prst="rect">
            <a:avLst/>
          </a:prstGeom>
          <a:ln>
            <a:noFill/>
          </a:ln>
        </p:spPr>
      </p:pic>
      <p:sp>
        <p:nvSpPr>
          <p:cNvPr id="267" name="CustomShape 9"/>
          <p:cNvSpPr/>
          <p:nvPr/>
        </p:nvSpPr>
        <p:spPr>
          <a:xfrm rot="1519800">
            <a:off x="6020280" y="399960"/>
            <a:ext cx="5572080" cy="4608000"/>
          </a:xfrm>
          <a:custGeom>
            <a:avLst/>
            <a:gdLst/>
            <a:ahLst/>
            <a:rect l="l" t="t" r="r" b="b"/>
            <a:pathLst>
              <a:path w="952870" h="681136">
                <a:moveTo>
                  <a:pt x="292743" y="681136"/>
                </a:moveTo>
                <a:cubicBezTo>
                  <a:pt x="301279" y="680371"/>
                  <a:pt x="333611" y="643347"/>
                  <a:pt x="388358" y="627969"/>
                </a:cubicBezTo>
                <a:cubicBezTo>
                  <a:pt x="443105" y="612591"/>
                  <a:pt x="542132" y="621243"/>
                  <a:pt x="621228" y="588869"/>
                </a:cubicBezTo>
                <a:cubicBezTo>
                  <a:pt x="700325" y="556495"/>
                  <a:pt x="808280" y="495927"/>
                  <a:pt x="862937" y="433723"/>
                </a:cubicBezTo>
                <a:cubicBezTo>
                  <a:pt x="917594" y="371519"/>
                  <a:pt x="966981" y="287345"/>
                  <a:pt x="949171" y="215646"/>
                </a:cubicBezTo>
                <a:cubicBezTo>
                  <a:pt x="931361" y="143947"/>
                  <a:pt x="863762" y="22731"/>
                  <a:pt x="756078" y="3530"/>
                </a:cubicBezTo>
                <a:cubicBezTo>
                  <a:pt x="648395" y="-15671"/>
                  <a:pt x="427487" y="47266"/>
                  <a:pt x="303070" y="100443"/>
                </a:cubicBezTo>
                <a:cubicBezTo>
                  <a:pt x="178653" y="153620"/>
                  <a:pt x="40905" y="225818"/>
                  <a:pt x="9575" y="322592"/>
                </a:cubicBezTo>
                <a:cubicBezTo>
                  <a:pt x="-27955" y="449595"/>
                  <a:pt x="42058" y="578651"/>
                  <a:pt x="269218" y="620649"/>
                </a:cubicBezTo>
                <a:cubicBezTo>
                  <a:pt x="296989" y="634107"/>
                  <a:pt x="292743" y="681136"/>
                  <a:pt x="292743" y="681136"/>
                </a:cubicBezTo>
                <a:close/>
              </a:path>
            </a:pathLst>
          </a:custGeom>
          <a:noFill/>
          <a:ln w="19080">
            <a:solidFill>
              <a:schemeClr val="tx1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CustomShape 1"/>
          <p:cNvSpPr/>
          <p:nvPr/>
        </p:nvSpPr>
        <p:spPr>
          <a:xfrm>
            <a:off x="744840" y="657000"/>
            <a:ext cx="10734120" cy="6126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/>
          <a:p>
            <a:pPr>
              <a:lnSpc>
                <a:spcPct val="100000"/>
              </a:lnSpc>
            </a:pPr>
            <a:r>
              <a:rPr b="1" lang="ru-RU" sz="3600" spc="-1" strike="noStrike" u="sng">
                <a:solidFill>
                  <a:srgbClr val="000000"/>
                </a:solidFill>
                <a:uFillTx/>
                <a:latin typeface="The Hand"/>
              </a:rPr>
              <a:t>Итоги: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</a:rPr>
              <a:t>84 % ребят - интересно и хочется учиться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</a:rPr>
              <a:t>Страх - блокирует мыслительную деятельность, на это указали 65% учащихся.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The Hand"/>
              </a:rPr>
              <a:t>61.5% учеников осознают свою ответственность за обучение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Application>LibreOffice/6.1.3.2$Windows_X86_64 LibreOffice_project/86daf60bf00efa86ad547e59e09d6bb77c699acb</Application>
  <Words>298</Words>
  <Paragraphs>79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2012-07-30T23:42:41Z</dcterms:created>
  <dc:creator/>
  <dc:description/>
  <dc:language>ru-RU</dc:language>
  <cp:lastModifiedBy/>
  <dcterms:modified xsi:type="dcterms:W3CDTF">2023-05-31T22:07:19Z</dcterms:modified>
  <cp:revision>9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14</vt:i4>
  </property>
</Properties>
</file>