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87" r:id="rId3"/>
    <p:sldId id="284" r:id="rId4"/>
    <p:sldId id="264" r:id="rId5"/>
    <p:sldId id="266" r:id="rId6"/>
    <p:sldId id="261" r:id="rId7"/>
    <p:sldId id="288" r:id="rId8"/>
    <p:sldId id="289" r:id="rId9"/>
    <p:sldId id="295" r:id="rId10"/>
    <p:sldId id="267" r:id="rId11"/>
    <p:sldId id="268" r:id="rId12"/>
    <p:sldId id="269" r:id="rId13"/>
    <p:sldId id="262" r:id="rId14"/>
    <p:sldId id="273" r:id="rId15"/>
    <p:sldId id="274" r:id="rId16"/>
    <p:sldId id="275" r:id="rId17"/>
    <p:sldId id="290" r:id="rId18"/>
    <p:sldId id="276" r:id="rId19"/>
    <p:sldId id="278" r:id="rId20"/>
    <p:sldId id="279" r:id="rId21"/>
    <p:sldId id="280" r:id="rId22"/>
    <p:sldId id="281" r:id="rId23"/>
    <p:sldId id="282" r:id="rId24"/>
    <p:sldId id="283" r:id="rId25"/>
    <p:sldId id="296" r:id="rId26"/>
    <p:sldId id="293" r:id="rId27"/>
    <p:sldId id="29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9" cy="2554758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00385" y="1828799"/>
            <a:ext cx="990599" cy="228659"/>
          </a:xfrm>
        </p:spPr>
        <p:txBody>
          <a:bodyPr anchor="t" anchorCtr="0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CD3EC03-B6DA-46D0-8433-3C258E3DBD67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6209" y="3264406"/>
            <a:ext cx="3859795" cy="2286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5279" y="292609"/>
            <a:ext cx="628813" cy="767687"/>
          </a:xfrm>
        </p:spPr>
        <p:txBody>
          <a:bodyPr/>
          <a:lstStyle>
            <a:lvl1pPr>
              <a:defRPr sz="2800" b="0" i="0" baseline="0">
                <a:latin typeface="+mj-lt"/>
              </a:defRPr>
            </a:lvl1pPr>
          </a:lstStyle>
          <a:p>
            <a:fld id="{6C3D6BA6-9C75-4B17-8921-EA6DA82164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336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EC03-B6DA-46D0-8433-3C258E3DBD67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6BA6-9C75-4B17-8921-EA6DA82164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5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Rectangle 13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0"/>
            <a:ext cx="6422004" cy="1653117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509006"/>
            <a:ext cx="6422003" cy="2515873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EC03-B6DA-46D0-8433-3C258E3DBD67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Rectangle 1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6BA6-9C75-4B17-8921-EA6DA82164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75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6" name="Freeform 35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0" name="TextBox 9"/>
          <p:cNvSpPr txBox="1"/>
          <p:nvPr/>
        </p:nvSpPr>
        <p:spPr>
          <a:xfrm>
            <a:off x="644721" y="654263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27454" y="2900539"/>
            <a:ext cx="538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9" y="914401"/>
            <a:ext cx="6160385" cy="2894878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87279" y="3814473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DCD3EC03-B6DA-46D0-8433-3C258E3DBD67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43" name="Rectangle 4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6BA6-9C75-4B17-8921-EA6DA82164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629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1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399"/>
            <a:ext cx="6422004" cy="209550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EC03-B6DA-46D0-8433-3C258E3DBD67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6BA6-9C75-4B17-8921-EA6DA82164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732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884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884" y="2489199"/>
            <a:ext cx="231098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8884" y="3147164"/>
            <a:ext cx="2310988" cy="287771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9201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4"/>
            <a:ext cx="232675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39" cy="288836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EC03-B6DA-46D0-8433-3C258E3DBD67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6BA6-9C75-4B17-8921-EA6DA82164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168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36973"/>
            <a:ext cx="6423592" cy="699992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39" y="4188546"/>
            <a:ext cx="2314064" cy="64901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8" y="4837558"/>
            <a:ext cx="2309280" cy="118732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7" y="4188546"/>
            <a:ext cx="233090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9200"/>
            <a:ext cx="2025182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7" y="4846509"/>
            <a:ext cx="2330904" cy="11783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84814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5" y="2489200"/>
            <a:ext cx="201883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6510"/>
            <a:ext cx="2299492" cy="118902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EC03-B6DA-46D0-8433-3C258E3DBD67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6BA6-9C75-4B17-8921-EA6DA82164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090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1" y="2489200"/>
            <a:ext cx="6343201" cy="35306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EC03-B6DA-46D0-8433-3C258E3DBD67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6BA6-9C75-4B17-8921-EA6DA82164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274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8235" y="1447799"/>
            <a:ext cx="4435439" cy="45719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EC03-B6DA-46D0-8433-3C258E3DBD67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6BA6-9C75-4B17-8921-EA6DA82164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141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EC03-B6DA-46D0-8433-3C258E3DBD67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6BA6-9C75-4B17-8921-EA6DA82164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762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EC03-B6DA-46D0-8433-3C258E3DBD67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6BA6-9C75-4B17-8921-EA6DA82164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631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EC03-B6DA-46D0-8433-3C258E3DBD67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6BA6-9C75-4B17-8921-EA6DA82164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23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490"/>
            <a:ext cx="3636978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79" cy="277131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EC03-B6DA-46D0-8433-3C258E3DBD67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6BA6-9C75-4B17-8921-EA6DA82164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24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EC03-B6DA-46D0-8433-3C258E3DBD67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6BA6-9C75-4B17-8921-EA6DA82164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324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EC03-B6DA-46D0-8433-3C258E3DBD67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6BA6-9C75-4B17-8921-EA6DA82164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739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97437"/>
            <a:ext cx="271258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086844"/>
            <a:ext cx="2712590" cy="292541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EC03-B6DA-46D0-8433-3C258E3DBD67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6BA6-9C75-4B17-8921-EA6DA82164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88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362190"/>
            <a:ext cx="2987087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591" y="3088562"/>
            <a:ext cx="3001938" cy="24486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EC03-B6DA-46D0-8433-3C258E3DBD67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6BA6-9C75-4B17-8921-EA6DA82164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39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1854142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3564" y="925605"/>
            <a:ext cx="6346078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7144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DCD3EC03-B6DA-46D0-8433-3C258E3DBD67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17" name="Rectangle 1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C3D6BA6-9C75-4B17-8921-EA6DA82164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11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u.spb.ru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A1F1001E7DD9697950981ED780574D1F200B4A8544911C215F0D82629DO5nA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7F2D314C5779115C446B9AAC8CBF22B4DFC362DEF582B40228DF0107732B31F035181EA2BCBBE50CKFnBO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0132" y="2121897"/>
            <a:ext cx="7286959" cy="27146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Прием детей в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1 классы в 2021 учебном году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ГБОУ школа № 605 Выборгского района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769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6399" y="627017"/>
            <a:ext cx="7896225" cy="2086792"/>
          </a:xfrm>
        </p:spPr>
        <p:txBody>
          <a:bodyPr/>
          <a:lstStyle/>
          <a:p>
            <a:pPr algn="just"/>
            <a:r>
              <a:rPr lang="ru-RU" sz="2400" dirty="0"/>
              <a:t>Р</a:t>
            </a:r>
            <a:r>
              <a:rPr lang="ru-RU" sz="2400" dirty="0" smtClean="0"/>
              <a:t>одители </a:t>
            </a:r>
            <a:r>
              <a:rPr lang="ru-RU" sz="2400" dirty="0"/>
              <a:t>(законные представители) </a:t>
            </a:r>
            <a:r>
              <a:rPr lang="ru-RU" sz="2400" dirty="0" smtClean="0"/>
              <a:t>ребенка, проживающего на территории Выборгского района, </a:t>
            </a:r>
            <a:r>
              <a:rPr lang="ru-RU" sz="2400" dirty="0"/>
              <a:t>имеют возможность подать </a:t>
            </a:r>
            <a:r>
              <a:rPr lang="ru-RU" sz="2400" dirty="0" smtClean="0"/>
              <a:t>электронное </a:t>
            </a:r>
            <a:r>
              <a:rPr lang="ru-RU" sz="2400" dirty="0"/>
              <a:t>заявление в 1</a:t>
            </a:r>
            <a:r>
              <a:rPr lang="ru-RU" sz="2400" dirty="0" smtClean="0"/>
              <a:t> класс любой школы Выборгского района (от 1 до 3)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6246" y="2847702"/>
            <a:ext cx="6196783" cy="323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051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766" y="638175"/>
            <a:ext cx="7334584" cy="3886200"/>
          </a:xfrm>
        </p:spPr>
        <p:txBody>
          <a:bodyPr/>
          <a:lstStyle/>
          <a:p>
            <a:pPr algn="ctr"/>
            <a:r>
              <a:rPr lang="ru-RU" sz="2400" dirty="0"/>
              <a:t>Подача заявлений в </a:t>
            </a:r>
            <a:r>
              <a:rPr lang="ru-RU" sz="2400" dirty="0" smtClean="0"/>
              <a:t>1</a:t>
            </a:r>
            <a:r>
              <a:rPr lang="en-US" sz="2400" dirty="0" smtClean="0"/>
              <a:t> </a:t>
            </a:r>
            <a:r>
              <a:rPr lang="ru-RU" sz="2400" dirty="0" smtClean="0"/>
              <a:t>классы 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осуществляется </a:t>
            </a:r>
            <a:r>
              <a:rPr lang="ru-RU" sz="2400" b="1" dirty="0"/>
              <a:t>в электронном </a:t>
            </a:r>
            <a:r>
              <a:rPr lang="ru-RU" sz="2400" b="1" dirty="0" smtClean="0"/>
              <a:t>виде</a:t>
            </a:r>
            <a:br>
              <a:rPr lang="ru-RU" sz="2400" b="1" dirty="0" smtClean="0"/>
            </a:br>
            <a:r>
              <a:rPr lang="ru-RU" sz="2400" dirty="0" smtClean="0"/>
              <a:t> через: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1. </a:t>
            </a:r>
            <a:r>
              <a:rPr lang="ru-RU" sz="2800" dirty="0"/>
              <a:t>П</a:t>
            </a:r>
            <a:r>
              <a:rPr lang="ru-RU" sz="2800" dirty="0" smtClean="0"/>
              <a:t>ортал </a:t>
            </a:r>
            <a:r>
              <a:rPr lang="ru-RU" sz="2800" dirty="0"/>
              <a:t>«Государственные и муниципальные услуги (функции) в Санкт-Петербурге» (</a:t>
            </a:r>
            <a:r>
              <a:rPr lang="ru-RU" sz="2800" u="sng" dirty="0">
                <a:hlinkClick r:id="rId2"/>
              </a:rPr>
              <a:t>www.gu.spb.ru</a:t>
            </a:r>
            <a:r>
              <a:rPr lang="ru-RU" sz="2800" dirty="0" smtClean="0"/>
              <a:t>).</a:t>
            </a:r>
            <a:br>
              <a:rPr lang="ru-RU" sz="2800" dirty="0" smtClean="0"/>
            </a:br>
            <a:r>
              <a:rPr lang="ru-RU" sz="2000" dirty="0"/>
              <a:t>При обращении на Портал электронное заявление заполняется непосредственно родителем (законным представителем) </a:t>
            </a:r>
            <a:r>
              <a:rPr lang="ru-RU" sz="2000" dirty="0" smtClean="0"/>
              <a:t>ребенка.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82128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6441" y="1390650"/>
            <a:ext cx="7182184" cy="3429000"/>
          </a:xfrm>
        </p:spPr>
        <p:txBody>
          <a:bodyPr/>
          <a:lstStyle/>
          <a:p>
            <a:pPr algn="ctr"/>
            <a:r>
              <a:rPr lang="ru-RU" sz="2400" dirty="0"/>
              <a:t>Подача заявлений в 1классы </a:t>
            </a:r>
            <a:br>
              <a:rPr lang="ru-RU" sz="2400" dirty="0"/>
            </a:br>
            <a:r>
              <a:rPr lang="ru-RU" sz="2400" dirty="0"/>
              <a:t> осуществляется </a:t>
            </a:r>
            <a:r>
              <a:rPr lang="ru-RU" sz="2400" b="1" dirty="0"/>
              <a:t>в электронном виде</a:t>
            </a:r>
            <a:br>
              <a:rPr lang="ru-RU" sz="2400" b="1" dirty="0"/>
            </a:br>
            <a:r>
              <a:rPr lang="ru-RU" sz="2400" dirty="0"/>
              <a:t> через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2.</a:t>
            </a:r>
            <a:r>
              <a:rPr lang="ru-RU" sz="2400" dirty="0"/>
              <a:t> «Многофункциональный центр предоставления государственных </a:t>
            </a:r>
            <a:br>
              <a:rPr lang="ru-RU" sz="2400" dirty="0"/>
            </a:br>
            <a:r>
              <a:rPr lang="ru-RU" sz="2400" dirty="0"/>
              <a:t>и муниципальных услуг» (далее – </a:t>
            </a:r>
            <a:r>
              <a:rPr lang="ru-RU" sz="2400" dirty="0" smtClean="0"/>
              <a:t>МФЦ).</a:t>
            </a:r>
            <a:br>
              <a:rPr lang="ru-RU" sz="2400" dirty="0" smtClean="0"/>
            </a:br>
            <a:r>
              <a:rPr lang="ru-RU" sz="2000" dirty="0"/>
              <a:t>П</a:t>
            </a:r>
            <a:r>
              <a:rPr lang="ru-RU" sz="2000" dirty="0" smtClean="0"/>
              <a:t>ри </a:t>
            </a:r>
            <a:r>
              <a:rPr lang="ru-RU" sz="2000" dirty="0"/>
              <a:t>обращении в МФЦ  </a:t>
            </a:r>
            <a:r>
              <a:rPr lang="ru-RU" sz="2000" dirty="0" smtClean="0"/>
              <a:t>заявление заполняется специалистами </a:t>
            </a:r>
            <a:r>
              <a:rPr lang="ru-RU" sz="2000" dirty="0"/>
              <a:t>МФЦ по данным, которые предоставляет родитель (законный представитель) </a:t>
            </a:r>
            <a:r>
              <a:rPr lang="ru-RU" sz="2000" dirty="0" smtClean="0"/>
              <a:t>ребенка.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74687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489" y="1001805"/>
            <a:ext cx="6346078" cy="711359"/>
          </a:xfrm>
        </p:spPr>
        <p:txBody>
          <a:bodyPr/>
          <a:lstStyle/>
          <a:p>
            <a:r>
              <a:rPr lang="ru-RU" sz="2400" b="1" i="1" dirty="0"/>
              <a:t>Особенности подачи электронного заявления через Портал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6441" y="2489200"/>
            <a:ext cx="7563184" cy="3530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Обращаем Ваше внимание</a:t>
            </a:r>
            <a:r>
              <a:rPr lang="ru-RU" sz="3600" dirty="0">
                <a:solidFill>
                  <a:srgbClr val="C00000"/>
                </a:solidFill>
              </a:rPr>
              <a:t>, что зарегистрироваться 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на </a:t>
            </a:r>
            <a:r>
              <a:rPr lang="ru-RU" sz="3600" dirty="0">
                <a:solidFill>
                  <a:srgbClr val="C00000"/>
                </a:solidFill>
              </a:rPr>
              <a:t>Портале для подачи электронного заявления </a:t>
            </a:r>
            <a:r>
              <a:rPr lang="ru-RU" sz="3600" b="1" dirty="0">
                <a:solidFill>
                  <a:srgbClr val="FF0000"/>
                </a:solidFill>
              </a:rPr>
              <a:t>необходимо </a:t>
            </a:r>
            <a:r>
              <a:rPr lang="ru-RU" sz="3600" b="1" dirty="0" smtClean="0">
                <a:solidFill>
                  <a:srgbClr val="FF0000"/>
                </a:solidFill>
              </a:rPr>
              <a:t>заранее</a:t>
            </a:r>
            <a:endParaRPr lang="ru-RU" sz="3600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556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291" y="2384425"/>
            <a:ext cx="7753684" cy="353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sz="1700" b="1" dirty="0">
                <a:solidFill>
                  <a:srgbClr val="C00000"/>
                </a:solidFill>
              </a:rPr>
              <a:t>Обращаем Ваше внимание</a:t>
            </a:r>
            <a:r>
              <a:rPr lang="ru-RU" sz="1700" dirty="0">
                <a:solidFill>
                  <a:srgbClr val="C00000"/>
                </a:solidFill>
              </a:rPr>
              <a:t>, что при подаче электронного заявления в МФЦ родитель (законный представитель) ребенка должен иметь </a:t>
            </a:r>
            <a:r>
              <a:rPr lang="ru-RU" sz="1700" b="1" dirty="0">
                <a:solidFill>
                  <a:srgbClr val="C00000"/>
                </a:solidFill>
              </a:rPr>
              <a:t>следующие документы</a:t>
            </a:r>
            <a:r>
              <a:rPr lang="ru-RU" sz="1700" dirty="0">
                <a:solidFill>
                  <a:srgbClr val="C00000"/>
                </a:solidFill>
              </a:rPr>
              <a:t>:</a:t>
            </a:r>
          </a:p>
          <a:p>
            <a:r>
              <a:rPr lang="ru-RU" sz="1700" dirty="0">
                <a:solidFill>
                  <a:srgbClr val="C00000"/>
                </a:solidFill>
              </a:rPr>
              <a:t>- оригинал </a:t>
            </a:r>
            <a:r>
              <a:rPr lang="ru-RU" sz="1700" dirty="0">
                <a:solidFill>
                  <a:srgbClr val="0070C0"/>
                </a:solidFill>
                <a:hlinkClick r:id="rId2"/>
              </a:rPr>
              <a:t>документа</a:t>
            </a:r>
            <a:r>
              <a:rPr lang="ru-RU" sz="1700" dirty="0">
                <a:solidFill>
                  <a:srgbClr val="C00000"/>
                </a:solidFill>
              </a:rPr>
              <a:t>, удостоверяющего личность родителя (законного представителя), или оригинал документа, удостоверяющего личность иностранного гражданина и лица </a:t>
            </a:r>
            <a:br>
              <a:rPr lang="ru-RU" sz="1700" dirty="0">
                <a:solidFill>
                  <a:srgbClr val="C00000"/>
                </a:solidFill>
              </a:rPr>
            </a:br>
            <a:r>
              <a:rPr lang="ru-RU" sz="1700" dirty="0">
                <a:solidFill>
                  <a:srgbClr val="C00000"/>
                </a:solidFill>
              </a:rPr>
              <a:t>без гражданства в Российской Федерации;</a:t>
            </a:r>
          </a:p>
          <a:p>
            <a:r>
              <a:rPr lang="ru-RU" sz="1700" dirty="0">
                <a:solidFill>
                  <a:srgbClr val="C00000"/>
                </a:solidFill>
              </a:rPr>
              <a:t>- оригинал свидетельства о рождении ребенка или документ, подтверждающий родство </a:t>
            </a:r>
            <a:r>
              <a:rPr lang="ru-RU" sz="1700" dirty="0" smtClean="0">
                <a:solidFill>
                  <a:srgbClr val="C00000"/>
                </a:solidFill>
              </a:rPr>
              <a:t>заявителя;</a:t>
            </a:r>
          </a:p>
          <a:p>
            <a:r>
              <a:rPr lang="ru-RU" sz="1700" dirty="0" smtClean="0">
                <a:solidFill>
                  <a:srgbClr val="C00000"/>
                </a:solidFill>
              </a:rPr>
              <a:t>Документ, подтверждающий льготу, при наличии (справка об обучении старшего ребенка в данном ОУ, справка с места работы)</a:t>
            </a:r>
            <a:endParaRPr lang="ru-RU" sz="1700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540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343" y="1306285"/>
            <a:ext cx="6982159" cy="4003408"/>
          </a:xfrm>
        </p:spPr>
        <p:txBody>
          <a:bodyPr/>
          <a:lstStyle/>
          <a:p>
            <a:pPr algn="ctr"/>
            <a:r>
              <a:rPr lang="ru-RU" sz="2800" dirty="0"/>
              <a:t> </a:t>
            </a:r>
            <a:br>
              <a:rPr lang="ru-RU" sz="2800" dirty="0"/>
            </a:br>
            <a:r>
              <a:rPr lang="ru-RU" sz="2800" b="1" dirty="0" smtClean="0"/>
              <a:t> </a:t>
            </a:r>
            <a:r>
              <a:rPr lang="ru-RU" sz="2800" b="1" dirty="0"/>
              <a:t>Предоставление документов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в </a:t>
            </a:r>
            <a:r>
              <a:rPr lang="ru-RU" sz="2800" b="1" dirty="0"/>
              <a:t>образовательную </a:t>
            </a:r>
            <a:r>
              <a:rPr lang="ru-RU" sz="2800" b="1" dirty="0" smtClean="0"/>
              <a:t>организацию</a:t>
            </a:r>
            <a:br>
              <a:rPr lang="ru-RU" sz="2800" b="1" dirty="0" smtClean="0"/>
            </a:br>
            <a:r>
              <a:rPr lang="ru-RU" sz="2800" b="1" u="sng" dirty="0" smtClean="0"/>
              <a:t>после получения приглашения </a:t>
            </a:r>
            <a:br>
              <a:rPr lang="ru-RU" sz="2800" b="1" u="sng" dirty="0" smtClean="0"/>
            </a:br>
            <a:r>
              <a:rPr lang="ru-RU" sz="2800" b="1" dirty="0" smtClean="0"/>
              <a:t>через личный кабинет</a:t>
            </a:r>
            <a:br>
              <a:rPr lang="ru-RU" sz="2800" b="1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917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564" y="925605"/>
            <a:ext cx="7689886" cy="1150845"/>
          </a:xfrm>
        </p:spPr>
        <p:txBody>
          <a:bodyPr/>
          <a:lstStyle/>
          <a:p>
            <a:r>
              <a:rPr lang="ru-RU" sz="2400" dirty="0" smtClean="0"/>
              <a:t>Приглашение </a:t>
            </a:r>
            <a:r>
              <a:rPr lang="ru-RU" sz="2400" dirty="0"/>
              <a:t>в образовательную организацию с указанием даты и времени приема </a:t>
            </a:r>
            <a:r>
              <a:rPr lang="ru-RU" sz="2400" dirty="0" smtClean="0"/>
              <a:t>оригиналов документов</a:t>
            </a:r>
            <a:r>
              <a:rPr lang="ru-RU" sz="2400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6441" y="2489200"/>
            <a:ext cx="6944059" cy="3530600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rgbClr val="C00000"/>
                </a:solidFill>
              </a:rPr>
              <a:t>Приглашение </a:t>
            </a:r>
            <a:r>
              <a:rPr lang="ru-RU" sz="1600" dirty="0">
                <a:solidFill>
                  <a:srgbClr val="C00000"/>
                </a:solidFill>
              </a:rPr>
              <a:t>родителя (законного представителя) </a:t>
            </a:r>
            <a:r>
              <a:rPr lang="ru-RU" sz="1600" dirty="0" smtClean="0">
                <a:solidFill>
                  <a:srgbClr val="C00000"/>
                </a:solidFill>
              </a:rPr>
              <a:t/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в </a:t>
            </a:r>
            <a:r>
              <a:rPr lang="ru-RU" sz="1600" dirty="0">
                <a:solidFill>
                  <a:srgbClr val="C00000"/>
                </a:solidFill>
              </a:rPr>
              <a:t>образовательную организацию </a:t>
            </a:r>
            <a:r>
              <a:rPr lang="ru-RU" sz="1600" dirty="0" smtClean="0">
                <a:solidFill>
                  <a:srgbClr val="C00000"/>
                </a:solidFill>
              </a:rPr>
              <a:t>для </a:t>
            </a:r>
            <a:r>
              <a:rPr lang="ru-RU" sz="1600" dirty="0">
                <a:solidFill>
                  <a:srgbClr val="C00000"/>
                </a:solidFill>
              </a:rPr>
              <a:t>подачи документов направляется родителю (законному представителю) </a:t>
            </a:r>
            <a:r>
              <a:rPr lang="ru-RU" sz="1600" dirty="0" smtClean="0">
                <a:solidFill>
                  <a:srgbClr val="C00000"/>
                </a:solidFill>
              </a:rPr>
              <a:t/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в </a:t>
            </a:r>
            <a:r>
              <a:rPr lang="ru-RU" sz="1600" dirty="0">
                <a:solidFill>
                  <a:srgbClr val="C00000"/>
                </a:solidFill>
              </a:rPr>
              <a:t>электронном </a:t>
            </a:r>
            <a:r>
              <a:rPr lang="ru-RU" sz="1600" dirty="0" smtClean="0">
                <a:solidFill>
                  <a:srgbClr val="C00000"/>
                </a:solidFill>
              </a:rPr>
              <a:t>виде.</a:t>
            </a:r>
            <a:endParaRPr lang="ru-RU" sz="1600" dirty="0">
              <a:solidFill>
                <a:srgbClr val="C00000"/>
              </a:solidFill>
            </a:endParaRPr>
          </a:p>
          <a:p>
            <a:pPr algn="just"/>
            <a:r>
              <a:rPr lang="ru-RU" sz="1600" dirty="0">
                <a:solidFill>
                  <a:srgbClr val="C00000"/>
                </a:solidFill>
              </a:rPr>
              <a:t>Родители (законные представители), подавшие электронное заявление посредством МФЦ, могут получить уведомление </a:t>
            </a:r>
            <a:r>
              <a:rPr lang="ru-RU" sz="1600" dirty="0" smtClean="0">
                <a:solidFill>
                  <a:srgbClr val="C00000"/>
                </a:solidFill>
              </a:rPr>
              <a:t/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о </a:t>
            </a:r>
            <a:r>
              <a:rPr lang="ru-RU" sz="1600" dirty="0">
                <a:solidFill>
                  <a:srgbClr val="C00000"/>
                </a:solidFill>
              </a:rPr>
              <a:t>приглашении в образовательную организацию </a:t>
            </a:r>
            <a:br>
              <a:rPr lang="ru-RU" sz="1600" dirty="0">
                <a:solidFill>
                  <a:srgbClr val="C00000"/>
                </a:solidFill>
              </a:rPr>
            </a:br>
            <a:r>
              <a:rPr lang="ru-RU" sz="1600" dirty="0">
                <a:solidFill>
                  <a:srgbClr val="C00000"/>
                </a:solidFill>
              </a:rPr>
              <a:t>и (или) о зачислении в первый класс образовательной организации либо об отказе в зачислении в первый класс образовательной организации через Портал или в МФЦ. При подаче электронного заявления через Портал – в «Личном кабинете» на Портале.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72408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564" y="925605"/>
            <a:ext cx="6817396" cy="711359"/>
          </a:xfrm>
        </p:spPr>
        <p:txBody>
          <a:bodyPr/>
          <a:lstStyle/>
          <a:p>
            <a:r>
              <a:rPr lang="ru-RU" b="1" dirty="0" smtClean="0"/>
              <a:t>Предоставление документов </a:t>
            </a:r>
            <a:br>
              <a:rPr lang="ru-RU" b="1" dirty="0" smtClean="0"/>
            </a:br>
            <a:r>
              <a:rPr lang="ru-RU" b="1" dirty="0" smtClean="0"/>
              <a:t>в образовательную организацию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6441" y="2489200"/>
            <a:ext cx="7389285" cy="353060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b="1" u="sng" dirty="0" smtClean="0"/>
              <a:t>Предоставление документов в образовательную организацию осуществляется после получения родителем приглашения </a:t>
            </a:r>
            <a:br>
              <a:rPr lang="ru-RU" b="1" u="sng" dirty="0" smtClean="0"/>
            </a:br>
            <a:r>
              <a:rPr lang="ru-RU" b="1" u="sng" dirty="0" smtClean="0"/>
              <a:t>в образовательную организацию с указанием даты </a:t>
            </a:r>
            <a:br>
              <a:rPr lang="ru-RU" b="1" u="sng" dirty="0" smtClean="0"/>
            </a:br>
            <a:r>
              <a:rPr lang="ru-RU" b="1" u="sng" dirty="0" smtClean="0"/>
              <a:t>и времени приема документов в следующие сроки:</a:t>
            </a:r>
          </a:p>
          <a:p>
            <a:pPr>
              <a:lnSpc>
                <a:spcPct val="90000"/>
              </a:lnSpc>
            </a:pPr>
            <a:r>
              <a:rPr lang="ru-RU" b="1" dirty="0" smtClean="0"/>
              <a:t>на 1 этапе – не ранее 30 рабочих дней с даты начала приема, но не позднее 45 рабочих дней со дня подачи заявления;</a:t>
            </a:r>
          </a:p>
          <a:p>
            <a:pPr>
              <a:lnSpc>
                <a:spcPct val="90000"/>
              </a:lnSpc>
            </a:pPr>
            <a:r>
              <a:rPr lang="ru-RU" b="1" dirty="0" smtClean="0"/>
              <a:t>на 2 этапе – не ранее 10 рабочих дней с даты начала приема, но не позднее 45 рабочих дней со дня подачи заявления.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Предоставляемые документы: паспорт родителя (законного представителя), свидетельство о рождении ребенка, документ, подтверждающий проживание ребенка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на закрепленной территории.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6441" y="2489200"/>
            <a:ext cx="7441536" cy="3530600"/>
          </a:xfrm>
        </p:spPr>
        <p:txBody>
          <a:bodyPr/>
          <a:lstStyle/>
          <a:p>
            <a:pPr algn="ctr"/>
            <a:r>
              <a:rPr lang="ru-RU" sz="2400" b="1" u="sng" dirty="0">
                <a:solidFill>
                  <a:srgbClr val="C00000"/>
                </a:solidFill>
              </a:rPr>
              <a:t>В случае неявки родителя </a:t>
            </a:r>
            <a:r>
              <a:rPr lang="ru-RU" sz="2400" b="1" dirty="0">
                <a:solidFill>
                  <a:srgbClr val="C00000"/>
                </a:solidFill>
              </a:rPr>
              <a:t>(законного представителя) в образовательную организацию </a:t>
            </a:r>
            <a:r>
              <a:rPr lang="ru-RU" sz="2400" b="1" dirty="0" smtClean="0">
                <a:solidFill>
                  <a:srgbClr val="C00000"/>
                </a:solidFill>
              </a:rPr>
              <a:t>для </a:t>
            </a:r>
            <a:r>
              <a:rPr lang="ru-RU" sz="2400" b="1" dirty="0">
                <a:solidFill>
                  <a:srgbClr val="C00000"/>
                </a:solidFill>
              </a:rPr>
              <a:t>подачи документов в сроки, указанные в приглашении образовательной организации, ребенок </a:t>
            </a:r>
            <a:r>
              <a:rPr lang="ru-RU" sz="2400" b="1" u="sng" dirty="0">
                <a:solidFill>
                  <a:srgbClr val="C00000"/>
                </a:solidFill>
              </a:rPr>
              <a:t>выбывает</a:t>
            </a:r>
            <a:r>
              <a:rPr lang="ru-RU" sz="2400" b="1" dirty="0">
                <a:solidFill>
                  <a:srgbClr val="C00000"/>
                </a:solidFill>
              </a:rPr>
              <a:t> из электронной очереди данной образовательной организации.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492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err="1" smtClean="0"/>
              <a:t>Документ</a:t>
            </a:r>
            <a:r>
              <a:rPr lang="ru-RU" sz="1400" dirty="0" err="1" smtClean="0"/>
              <a:t>Ы</a:t>
            </a:r>
            <a:r>
              <a:rPr lang="ru-RU" sz="2000" dirty="0" smtClean="0"/>
              <a:t>, подтверждающие </a:t>
            </a:r>
            <a:r>
              <a:rPr lang="ru-RU" sz="2000" dirty="0"/>
              <a:t>проживание ребенка </a:t>
            </a:r>
            <a:r>
              <a:rPr lang="ru-RU" sz="2000" dirty="0" smtClean="0"/>
              <a:t>на </a:t>
            </a:r>
            <a:r>
              <a:rPr lang="ru-RU" sz="2000" dirty="0"/>
              <a:t>закрепленной территории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372" y="2659017"/>
            <a:ext cx="7872610" cy="3530600"/>
          </a:xfrm>
        </p:spPr>
        <p:txBody>
          <a:bodyPr>
            <a:noAutofit/>
          </a:bodyPr>
          <a:lstStyle/>
          <a:p>
            <a:pPr algn="just"/>
            <a:r>
              <a:rPr lang="ru-RU" b="1" dirty="0"/>
              <a:t>- </a:t>
            </a:r>
            <a:r>
              <a:rPr lang="ru-RU" b="1" dirty="0">
                <a:solidFill>
                  <a:srgbClr val="C00000"/>
                </a:solidFill>
              </a:rPr>
              <a:t>свидетельство о регистрации ребенка по месту жительства (форма № 8);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</a:rPr>
              <a:t>- свидетельство о регистрации ребенка по месту пребывания (форма № 3);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</a:rPr>
              <a:t>- паспорт одного из родителей (законных представителей)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 </a:t>
            </a:r>
            <a:r>
              <a:rPr lang="ru-RU" b="1" dirty="0">
                <a:solidFill>
                  <a:srgbClr val="C00000"/>
                </a:solidFill>
              </a:rPr>
              <a:t>отметкой о регистрации </a:t>
            </a:r>
            <a:r>
              <a:rPr lang="ru-RU" b="1" dirty="0" smtClean="0">
                <a:solidFill>
                  <a:srgbClr val="C00000"/>
                </a:solidFill>
              </a:rPr>
              <a:t>по </a:t>
            </a:r>
            <a:r>
              <a:rPr lang="ru-RU" b="1" dirty="0">
                <a:solidFill>
                  <a:srgbClr val="C00000"/>
                </a:solidFill>
              </a:rPr>
              <a:t>месту жительства;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</a:rPr>
              <a:t>- справка о регистрации по форме № 9 (равнозначно выписка из домовой книги) </a:t>
            </a:r>
            <a:r>
              <a:rPr lang="ru-RU" b="1" dirty="0" smtClean="0">
                <a:solidFill>
                  <a:srgbClr val="C00000"/>
                </a:solidFill>
              </a:rPr>
              <a:t>с </a:t>
            </a:r>
            <a:r>
              <a:rPr lang="ru-RU" b="1" dirty="0">
                <a:solidFill>
                  <a:srgbClr val="C00000"/>
                </a:solidFill>
              </a:rPr>
              <a:t>данными о регистрации ребенка и (или) его родителя (законного представителя) и (или) данными о правоустанавливающих документах на жилое помещение, выданных на имя ребенка и (или) его родителя (законного представителя</a:t>
            </a:r>
            <a:r>
              <a:rPr lang="ru-RU" b="1" dirty="0" smtClean="0">
                <a:solidFill>
                  <a:srgbClr val="C00000"/>
                </a:solidFill>
              </a:rPr>
              <a:t>)</a:t>
            </a:r>
            <a:endParaRPr lang="ru-RU" b="1" dirty="0">
              <a:solidFill>
                <a:srgbClr val="C00000"/>
              </a:solidFill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38206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Сведения о школе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3378" y="2272937"/>
            <a:ext cx="7350096" cy="4060371"/>
          </a:xfrm>
        </p:spPr>
        <p:txBody>
          <a:bodyPr>
            <a:normAutofit/>
          </a:bodyPr>
          <a:lstStyle/>
          <a:p>
            <a:r>
              <a:rPr lang="ru-RU" b="1" dirty="0" smtClean="0"/>
              <a:t>Основана в 1990 году.</a:t>
            </a:r>
          </a:p>
          <a:p>
            <a:r>
              <a:rPr lang="ru-RU" b="1" dirty="0" smtClean="0"/>
              <a:t> Углубленный немецкий язык с 1994 года.</a:t>
            </a:r>
          </a:p>
          <a:p>
            <a:r>
              <a:rPr lang="ru-RU" b="1" dirty="0" smtClean="0"/>
              <a:t>35 классов</a:t>
            </a:r>
          </a:p>
          <a:p>
            <a:r>
              <a:rPr lang="ru-RU" b="1" dirty="0" smtClean="0"/>
              <a:t>В начальной школе 14 классов, 393 обучающихся</a:t>
            </a:r>
          </a:p>
          <a:p>
            <a:r>
              <a:rPr lang="ru-RU" b="1" dirty="0" smtClean="0"/>
              <a:t>Немецкий язык факультативно с 1 класса (2 часа в неделю), со 2 класса в расписании (3 часа в неделю+1 час внеурочной деятельности во 2-4 классах).</a:t>
            </a:r>
          </a:p>
          <a:p>
            <a:r>
              <a:rPr lang="ru-RU" b="1" dirty="0" smtClean="0"/>
              <a:t>Английский язык с 3 класса (во внеурочной деятельности).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Иностранные граждане и лица без гражданства все документы представляют на русском языке или вместе с заверенным в установленном </a:t>
            </a:r>
            <a:r>
              <a:rPr lang="ru-RU" dirty="0">
                <a:solidFill>
                  <a:srgbClr val="C00000"/>
                </a:solidFill>
                <a:hlinkClick r:id="rId2"/>
              </a:rPr>
              <a:t>порядке</a:t>
            </a:r>
            <a:r>
              <a:rPr lang="ru-RU" dirty="0">
                <a:solidFill>
                  <a:srgbClr val="C00000"/>
                </a:solidFill>
              </a:rPr>
              <a:t> переводом на русский язык.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065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3216" y="1651124"/>
            <a:ext cx="5917679" cy="2554758"/>
          </a:xfrm>
        </p:spPr>
        <p:txBody>
          <a:bodyPr/>
          <a:lstStyle/>
          <a:p>
            <a:r>
              <a:rPr lang="ru-RU" sz="2800" b="1" dirty="0"/>
              <a:t>Принятие решения о зачислении в образовательную организацию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или об отказе в зачислении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226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6441" y="2489199"/>
            <a:ext cx="7439359" cy="3730625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 smtClean="0">
                <a:solidFill>
                  <a:srgbClr val="C00000"/>
                </a:solidFill>
              </a:rPr>
              <a:t>Принятие </a:t>
            </a:r>
            <a:r>
              <a:rPr lang="ru-RU" sz="6400" dirty="0">
                <a:solidFill>
                  <a:srgbClr val="C00000"/>
                </a:solidFill>
              </a:rPr>
              <a:t>решения о зачислении ребенка в первый класс образовательной организации или об отказе в зачислении в первый класс образовательной организации осуществляется после получения образовательной организацией электронного заявления и документов.</a:t>
            </a:r>
          </a:p>
          <a:p>
            <a:r>
              <a:rPr lang="ru-RU" sz="6400" dirty="0" smtClean="0">
                <a:solidFill>
                  <a:srgbClr val="C00000"/>
                </a:solidFill>
              </a:rPr>
              <a:t>Зачисление </a:t>
            </a:r>
            <a:r>
              <a:rPr lang="ru-RU" sz="6400" dirty="0">
                <a:solidFill>
                  <a:srgbClr val="C00000"/>
                </a:solidFill>
              </a:rPr>
              <a:t>в первый класс образовательной организации оформляется приказом образовательной организации в течение </a:t>
            </a:r>
            <a:r>
              <a:rPr lang="ru-RU" sz="6400" dirty="0" smtClean="0">
                <a:solidFill>
                  <a:srgbClr val="C00000"/>
                </a:solidFill>
              </a:rPr>
              <a:t>3 </a:t>
            </a:r>
            <a:r>
              <a:rPr lang="ru-RU" sz="6400" dirty="0">
                <a:solidFill>
                  <a:srgbClr val="C00000"/>
                </a:solidFill>
              </a:rPr>
              <a:t>рабочих дней после приема документов.</a:t>
            </a:r>
          </a:p>
          <a:p>
            <a:r>
              <a:rPr lang="ru-RU" sz="6400" dirty="0">
                <a:solidFill>
                  <a:srgbClr val="C00000"/>
                </a:solidFill>
              </a:rPr>
              <a:t>Приказы о зачислении в первый класс образовательной организации размещаются </a:t>
            </a:r>
            <a:r>
              <a:rPr lang="ru-RU" sz="6400" dirty="0" smtClean="0">
                <a:solidFill>
                  <a:srgbClr val="C00000"/>
                </a:solidFill>
              </a:rPr>
              <a:t>на </a:t>
            </a:r>
            <a:r>
              <a:rPr lang="ru-RU" sz="6400" dirty="0">
                <a:solidFill>
                  <a:srgbClr val="C00000"/>
                </a:solidFill>
              </a:rPr>
              <a:t>информационном стенде образовательной организации в день их издания.</a:t>
            </a:r>
          </a:p>
          <a:p>
            <a:r>
              <a:rPr lang="ru-RU" sz="6400" dirty="0" smtClean="0">
                <a:solidFill>
                  <a:srgbClr val="C00000"/>
                </a:solidFill>
              </a:rPr>
              <a:t>При </a:t>
            </a:r>
            <a:r>
              <a:rPr lang="ru-RU" sz="6400" dirty="0">
                <a:solidFill>
                  <a:srgbClr val="C00000"/>
                </a:solidFill>
              </a:rPr>
              <a:t>принятии решения об отказе в зачислении в первый класс образовательной организации образовательная организация в течение 3 рабочих дней после принятия такого решения направляет родителю (законному представителю) </a:t>
            </a:r>
            <a:r>
              <a:rPr lang="ru-RU" sz="6400" dirty="0">
                <a:solidFill>
                  <a:srgbClr val="C00000"/>
                </a:solidFill>
                <a:hlinkClick r:id=""/>
              </a:rPr>
              <a:t>уведомление</a:t>
            </a:r>
            <a:r>
              <a:rPr lang="ru-RU" sz="6400" dirty="0">
                <a:solidFill>
                  <a:srgbClr val="C00000"/>
                </a:solidFill>
              </a:rPr>
              <a:t> об отказе в зачислении в образовательную организацию</a:t>
            </a:r>
            <a:r>
              <a:rPr lang="ru-RU" sz="4900" dirty="0">
                <a:solidFill>
                  <a:srgbClr val="C0000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493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6441" y="1114426"/>
            <a:ext cx="6972634" cy="2686050"/>
          </a:xfrm>
        </p:spPr>
        <p:txBody>
          <a:bodyPr/>
          <a:lstStyle/>
          <a:p>
            <a:r>
              <a:rPr lang="ru-RU" dirty="0"/>
              <a:t>О</a:t>
            </a:r>
            <a:r>
              <a:rPr lang="ru-RU" dirty="0" smtClean="0"/>
              <a:t>снования </a:t>
            </a:r>
            <a:r>
              <a:rPr lang="ru-RU" dirty="0"/>
              <a:t>для отказа в приеме в первый класс </a:t>
            </a:r>
          </a:p>
        </p:txBody>
      </p:sp>
    </p:spTree>
    <p:extLst>
      <p:ext uri="{BB962C8B-B14F-4D97-AF65-F5344CB8AC3E}">
        <p14:creationId xmlns:p14="http://schemas.microsoft.com/office/powerpoint/2010/main" val="397258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- обращение лица, не относящегося к категории родителей (законных представителей);</a:t>
            </a:r>
          </a:p>
          <a:p>
            <a:r>
              <a:rPr lang="ru-RU" dirty="0">
                <a:solidFill>
                  <a:srgbClr val="C00000"/>
                </a:solidFill>
              </a:rPr>
              <a:t>- отсутствие документов, необходимых для приема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 </a:t>
            </a:r>
            <a:r>
              <a:rPr lang="ru-RU" dirty="0">
                <a:solidFill>
                  <a:srgbClr val="C00000"/>
                </a:solidFill>
              </a:rPr>
              <a:t>первый класс;</a:t>
            </a:r>
          </a:p>
          <a:p>
            <a:r>
              <a:rPr lang="ru-RU" dirty="0">
                <a:solidFill>
                  <a:srgbClr val="C00000"/>
                </a:solidFill>
              </a:rPr>
              <a:t>- возрастные ограничения: получение начального общего образования в образовательных организациях начинается по достижении детьми </a:t>
            </a:r>
            <a:r>
              <a:rPr lang="ru-RU" dirty="0" smtClean="0">
                <a:solidFill>
                  <a:srgbClr val="C00000"/>
                </a:solidFill>
              </a:rPr>
              <a:t>возраста  </a:t>
            </a:r>
            <a:r>
              <a:rPr lang="ru-RU" b="1" dirty="0" smtClean="0">
                <a:solidFill>
                  <a:srgbClr val="C00000"/>
                </a:solidFill>
              </a:rPr>
              <a:t>6 лет 6 месяцев на 1 сентября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при отсутствии противопоказаний по состоянию здоровья, но </a:t>
            </a:r>
            <a:r>
              <a:rPr lang="ru-RU" b="1" dirty="0">
                <a:solidFill>
                  <a:srgbClr val="C00000"/>
                </a:solidFill>
              </a:rPr>
              <a:t>не позже достижения ими возраста </a:t>
            </a:r>
            <a:r>
              <a:rPr lang="ru-RU" b="1" dirty="0" smtClean="0">
                <a:solidFill>
                  <a:srgbClr val="C00000"/>
                </a:solidFill>
              </a:rPr>
              <a:t>8 </a:t>
            </a:r>
            <a:r>
              <a:rPr lang="ru-RU" b="1" dirty="0">
                <a:solidFill>
                  <a:srgbClr val="C00000"/>
                </a:solidFill>
              </a:rPr>
              <a:t>лет;</a:t>
            </a:r>
          </a:p>
          <a:p>
            <a:r>
              <a:rPr lang="ru-RU" dirty="0">
                <a:solidFill>
                  <a:srgbClr val="C00000"/>
                </a:solidFill>
              </a:rPr>
              <a:t>- отсутствие свободных мест в образовательной организации.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5060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737" y="727897"/>
            <a:ext cx="6797625" cy="711359"/>
          </a:xfrm>
        </p:spPr>
        <p:txBody>
          <a:bodyPr/>
          <a:lstStyle/>
          <a:p>
            <a:pPr algn="ctr"/>
            <a:r>
              <a:rPr lang="ru-RU" sz="2400" b="1" dirty="0" err="1" smtClean="0"/>
              <a:t>Инфографика</a:t>
            </a:r>
            <a:r>
              <a:rPr lang="ru-RU" sz="2400" b="1" dirty="0" smtClean="0"/>
              <a:t> Комитета по образованию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37" y="1529872"/>
            <a:ext cx="7422289" cy="5249164"/>
          </a:xfrm>
        </p:spPr>
      </p:pic>
    </p:spTree>
    <p:extLst>
      <p:ext uri="{BB962C8B-B14F-4D97-AF65-F5344CB8AC3E}">
        <p14:creationId xmlns:p14="http://schemas.microsoft.com/office/powerpoint/2010/main" val="1751621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Сайт школы: </a:t>
            </a:r>
            <a:r>
              <a:rPr lang="en-US" b="1" dirty="0"/>
              <a:t>https://605spb.lenschool.ru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374" y="2117124"/>
            <a:ext cx="7937690" cy="446495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Телефон по вопросам приема в 1 класс: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0080" y="2476137"/>
            <a:ext cx="8072846" cy="35306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599-19-19</a:t>
            </a:r>
          </a:p>
          <a:p>
            <a:r>
              <a:rPr lang="ru-RU" sz="3600" b="1" dirty="0" smtClean="0"/>
              <a:t>Каб.125 вторник </a:t>
            </a:r>
          </a:p>
          <a:p>
            <a:pPr>
              <a:buNone/>
            </a:pPr>
            <a:r>
              <a:rPr lang="ru-RU" sz="3600" b="1" dirty="0" smtClean="0"/>
              <a:t>  с 16-00 до 18-00</a:t>
            </a:r>
          </a:p>
          <a:p>
            <a:r>
              <a:rPr lang="ru-RU" sz="3600" b="1" dirty="0" smtClean="0"/>
              <a:t>Заместитель директора по УВР Щавинская Мария Витальевна</a:t>
            </a:r>
            <a:endParaRPr lang="ru-RU" sz="3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the-baby.ru/wp-content/uploads/2013/05/kakaya-sportivnaya-odegda-nugna-rebenku-v-shk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72583">
            <a:off x="2761034" y="1966513"/>
            <a:ext cx="2370735" cy="32184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Школьная форма, УМК</a:t>
            </a:r>
            <a:endParaRPr lang="ru-RU" b="1" dirty="0"/>
          </a:p>
        </p:txBody>
      </p:sp>
      <p:pic>
        <p:nvPicPr>
          <p:cNvPr id="2050" name="Picture 2" descr="http://moy-kl-school-2.ucoz.net/1klass/for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65394">
            <a:off x="549263" y="3105001"/>
            <a:ext cx="2544692" cy="3393528"/>
          </a:xfrm>
          <a:prstGeom prst="rect">
            <a:avLst/>
          </a:prstGeom>
          <a:noFill/>
        </p:spPr>
      </p:pic>
      <p:sp>
        <p:nvSpPr>
          <p:cNvPr id="2052" name="AutoShape 4" descr="data:image/jpeg;base64,/9j/4AAQSkZJRgABAQAAAQABAAD/2wCEAAkGBxQTEhUUExQVFRUXGB4XFRgYFxoYGBwXFhoWHhgcGBwdHCggGRwlHR0XITEhJykrLi4uGB8zODMsNygtLisBCgoKDg0OGxAQGywkICYsNCwsLSwsLCwsLCw0LCwsLCwsLywsLCwsLiwsLCwsLCwsLCwsLCwsLCwsLCwsLCwsLP/AABEIAMoA+gMBIgACEQEDEQH/xAAcAAABBQEBAQAAAAAAAAAAAAAGAgMEBQcBAAj/xABPEAACAQIDBQUEBgYHBQUJAAABAgMAEQQSIQUGMUFREyJhcYEHMpGhFCNCUrHBYnKCksLRJDOisuHw8RVTc7PSFkNjg5MIJTQ1ZHSj4uP/xAAaAQACAwEBAAAAAAAAAAAAAAABBAACAwUG/8QALBEAAgIBAwQBAwMFAQAAAAAAAAECAxESITEEMkFRIhNx0WGBoSMzQpGxBf/aAAwDAQACEQMRAD8A1c16k3pVLG4padWm1qLtrHmCCSUAEqNAb2uSAL21IueVRvBEm3hGKe1ffmebFPhcNI6QwnK3ZsQXkGjliuuVTdQOGhPSwfsbeDHYIgwTyxjjluTGb8bo11Pwou3SwS4dzLPdmldiTYngxva/xIJv50ebw4bCSRZWCXcXGlmIPO1r+p4VnLqMPCWwzHpdvk9wt3L279NwUOJy5S6nOvIOjFXt4ZlJHgRV1ehj2b4Psdm4ZLAdzPxv/Ws0mvj3uFEpNaiuBV68Ki4zGxxIXldY0HFmIVR01NRtlbfw2IJEE8chHEK2o8bcbeNQOHjJailCkCliiVZ2u2rFfaR7VpkmfDYAhBGxSSYqGZnBsRGDdQoNwSQSTwsBci2wvartKGVTLL9IjGjRyKovfo6rmU9DqPA0QYbPpSvVX7vbXTF4eLER3CyLex4qQSGU25hgR6VYVAHq9Xq9UAerldrlQh6vV6u1CHK9Xa5UCcr1drlQJyuGlVygETXjXq9QCDe/GHzwxggm0oOn6kg9eNZxIq3N3IN9RnH8qP8A2i4gpDGRp9ZqQbGwB4VlDyRXPcPH7/8A+tK29w3Qm4m3IaWajRNT5amRUdU1A3lxcEWFlfEsEiy2ZiCbEkBbAAknNa1hUxpAouxCgcSTYepNYz7Z98Y5gMHh5A6KQ87o10LC+WM20axsx1Ivl5jQpZJ9i63W2oDgwxAuwDAEXAZhfWw0F+dTJMPDOV7itItlQ3F1sBxsbcRe3lpc2qo2BhSkEeRl0QC5systtPAipeA3vjwM+WSJ5WkW94EBaNFPeOTkh4kj7nPkjCOqeEdSyxRry+TUMNCsaLGosqKFA8FFqWXoc2BvrgsaxXDzqzj7DBkYg81DAZh5Xt6irstTuMHKzkGsPGMXj55JO/HhSIYFNiolsDM5HNgSFB5AcKlbx7uR4kZ1+pxKd6GdNHVhwzEe8vUHryNRNyz9XiDzOLnLeef5dPSrpsRY66VFuaWNwnheAej9pcMGGvjLjFIxikhQd5nTiy3sFQixudNdL6VQv7cVF74Nhp3bTAnwzXjFvS9ZTtza7YzFSTG2aV+6ALWXRUHmFCjxoh23uJJDAkrMC1rsOXLS/kTr4UHJQaTLKv6mXFEfc7Z6MTI6mTKRpYk3OuYhVY62I4da0PDbDwq/WDDMxeTVSCQhS4F8qm41JGnQ8qz7cranY4hSDoe6b+PX1HzrSd3ts6yaOASzXYiwudeQt14nTpStudQ7Sk4bBV7NcI0WEdCLBcRME/VVyt/Ugn1orvUTARdnGoPHUnzYkn8awXfv2j4qfEyxYaYph1bInZHKzgaFi47xBYEixGlvGnI7RWTmyWqbwfQt65evmHZW8uKw3fjllR81zdrq1/vK3Gti3F9oH0x+wljEcuTOGU3VyL5gARdCBY2JPPpUUskdbQeXr16bvXQaOSmBddrHPaVvximkfD4JjGkZKySJ77MvEBvsgEHhrpx5UF7E3k2hBKHXETEnlI7SIegZSbG/C416EUNaLqqTR9L1yqbdDeFMdhknUZSbrIv3XX3h4jgQehFXNWM8Hq9Xq5UCerldrlAgmvV6vUAgn7Qos0UYJ0DMT6AW59bUAlY+nyNHe/8AKg7APrfPboDZNT4XsPWhxZMNb7P73+NKW9w7S8RDNDUPeHbsWDgaeY2VdAB7zMfdVRzJ+QBJ0Bp9GrLnxJ2vtcJ72DwhJtpldlNsx65nH7ieJpuKyJthJsrdb/aAXGbUUvI3ehw5ZligjPujKCMzmwLZuOgI0oVxOzMC23Vg7JBFkAMYAVO2UHQqNCCLHxNaJt7eOLDI0jnRQRYaliAeAHO9ZTubgJ8dtD6UVKqHMrMRZdbhVXqeA8lq7YYR8htidyJ8NmbZkyop1OGnBeK5/wB22rJ5HjzNqnbpbp/Rc00z9ti5f62XkBp3EFhZb25C9hoALUzvf7QosE4hEZml+2AwVUvwBJv3ra2toLVUw+1IMe9hiF55ZAzW8ioF/W3jQbinkKUmsBRtPdzCT37bDxPficgDa9GWzD0NRsFtn6LNHhpmZopTlw0zG5DcoZG5n7jnUjQ3IueYnbiPGskbZlYXB4eYPQjUEVV7VhXF4dorlWsMjc1kXVHFvG3ofGjyUewR7Bsk2Ki1/rTINb6SAMT4e8B6eFJ3px3Y4eaXTuxk68LnQcPE8qDdhb0mWSHESJlnjz4XGKDY3Cu0ZCfbzlWAHJlsNCaMd4cGMXhWWNlYSKrIQe61irprY2VrAXsdDVEtOzLTlreTPvZLuzBNBLNKGz5ikbKzKwGRQ2UqRYks3yo523u22Kwiwwy5Cq274JB8G4N/nnwoI9m04ikxeEILwK4YXHfDElTwNrjKOHQkcaMd6N5EwWFeWPtGcjLGHuFznh3TbQcTbjak7G/q4Hof28oxDZODc4qOHg3a5G14ZG72vOwDfCtk3d2aoGWdy0ZNmDHuhT73pa/Gs23K3alnkkljxARospSSwcGVwSwI5i2YE+IOt6MIsFtPEkxTSQYWPg0kPekk65Lt3ARz7p8CNKZsqcpJoXhaoxaZqu+MpOAxGQ+9CwVl199SARbz41g/s+2Oe2eVwcsag2tc6319Bf41orbGgwGEcxdpkVB2gaZypyj3yvuhtNSqjTlahv2W7S7Qta11IW1gpICjVgCRe9C/KjsW6RLO4e4WXByxGRhHkUd4yIFsCOdxwIPkb0FbL2HHDtyI4cWjy9r3bkWcSggX5aX6Wo3i2gj3zIpVrAKQQTa9wVZR3hxt4GrHBYOPP2iAA2y6Dkp4eFY1rfY0uyluXJelI9QZJaVBNTIkYrszZcyrOLKzLLNndjw7NpEva2t7E+tF2G3YTtYnjKmJQSe9c3K2tcDWwsePEU9vlg0wsnaqWRcRnD5cvdkOUkgEWObvE3vrfrUjZu0EyLaVpSRYDKB8AAKVmsNnSracFhkr2YbKbDrig2gM/cHVFuA1uRP5Cje9De7e8OEe8CzRidWZXiLjtMym1wpsSCLEW5GoG/e8xiZcLCSJpBdmBsUQkgWI1DNZuHAAnjamU9MMs58lrsaiEuK21h4ywknhQqLsrSKGA8QTem9lbfw2J/qJVc2vYXBt5EA/61nmH3BBickJmbUXRcwJ4knmfO/zoL3cwuXacOGzZQJ1N78GjYPa9tM1svjmqkbtTwjR0JLLZ9EVw12uGtjBHK9Xq9QCBftCYBoS2tlewvzOT40CskRNy7g8+63/AFUYe0cKZYgx07NtLgXuy9fKgsYVf0P/AFBSlncxyrsRYe1Hew4WEQxG00ykZuaR8GYfpHgDy1PIUv2e7MGAwBlcWkcdq4OhFx3F9BbTqzUIbVwyS45sXiM7RLIQ8YAJCxkhQLnhoCV597rWj4jJjFjCNeC4dzqpbmEsbFTfjcXHDno5CcWthWdcov5CIXkyIxTu3Gdj1e97DmASATw146GrOScRoz6WRS3wBpWLYdmRoABw8uFU20sReNUHFzY+Q41aLyVMj2Xs9sZMikku5OY8TmOrMetFW2vZ7icPrEUmFrhQbP490+9bzpv2a7H/AKTiIXJjkjIVWygkZS2fLnBUE9w3sdD61rfZxOUEoBZD3CxtrqBp9rQ9KTsm1LA/GK05Rje68jyGTCm6tmGjXBUm+bTj3bcPGiEwyYWZM79pHIMmcDLZhqoYXNiRfW+tq5tjDqm2i0bd91zyLbQKEC6nmTa/hbxq4x8iGNxJoliWPQDW/gRa/pW8JbIUsj8gF322cYsVDio2yJK6CU62WRGUgta5N7A6Dip5mrrGzy4HDqcJPKqyMEWJoVkiWZzr2LuQQLh+6okHUc6mblY6PFyrDKmZVUynMBYlSqqCOfvZvNF41D2KWxOLwWG5YNTJKTwLliLnrYBm82rZNMylFxeGI2Av+yZ5F2iGVZmEiYoAvG5s2ZGygkOCzHzB5WJvZ9mTbYKDsZYMEDcTOtpH42McZ4Jw75B4g20NafJAki5XRWUWYKyhhdSChseYIBB5WqTGedZumDlq8l1dNR0+DO8D7N5MIf6LiyUJJeOdAQTYAEOlipAHQjw0qBiMVJFO+HmURyqgkADZ0ZCSA6NYFlvdTdQQQdOuoYhwAT0Fz6VkvtuneCfBzqNTFNGQeH2CoPWxa/7NbYyZZKb2i7yZsOuHBsz6yAHUKp1B8yPWhndB2jnRllWNZOBJAXMLWGvMgnSiX2X7mLj0lxWKLPdiiC+pawu7dRfugcO6bjQWpMMUgxAzRJLFFK6NG6Bg8SsVbQ6ZgO8tuYFL2rwxyh7ZXJoe928EkCR4eNL4nEI4TsjZxZSc4BB4kWtoTrY92hz2eb6YjtFwrs0ijRc9iQoB+1o2lhxvx5Vpmw9xMDhpziYIcsmXKveZlS/ExhicpINvK4Frm+Vb17ObZeOLrHmRnaWLS4Kk3ZD0tcj4GquGiKwCM/qSeTWPpQYAjnrUOXaUmqwKpI0LvfIDrwUEGQg8RdRx71wRVPNtn+imZOJW6A8y3uXHS5F+gvXdi4od+O5vHbidbMXX+BT5tWkVncwls8FHvBuxipJBiFnadwCHimayMCb2itpDyFgLaC5vclezVxbL2OFwjYRjpLiJ7ME4f1AUntj0bRQRr4GkbV1p8pHnb4jT8DVnGLeWgqcorCZC2dudg0hELQRzalmeVFeR3b3nZiL5jQFjR9F2u6yK4hUCSMEs5MaoLZSxLMA2YWvpqNABWqQS34GmMcvaKUsM1gy36g6i/K9hVbY6otFqZaZpkqDEyF48qkxOobNoBZhfW+pPDTTj8Kebc3DnF/SQpLF0ZbEjK6OrZhbiSQNOGp41I2DtF2WxAUR925IFwNBYAaaW1Pwq8gdQe1YhQobvHQAaEkk8Bp8q58OUhmxOOS2rhriOCAQQQRcEagg8CDzFeroiKPV6vV6qhM49pcOfERC+oj0431dh/KhkbJHM689P8KL9/ELYhMpsRGLa2PvPcdKog/6K/vt/KlLH8mN1r4orts4ILiJBbuyrnHnwf5979uiXYWJzYeO5uQuU+ad0k+dr+tQtuQZkDjjGc37J98fDXzUVH2DPld4uR+sX5Bv4T8asvhb9y0nrpXtF5ipLi3WoGDhzysx91fq18SDdz+9p6VJlc62FzwHmeFNxQs1oIBd7akmwVQASWbWxN76AnW9qdithJgbvti5MNikxWGYgHSdfsuYxoSOZyki/KwrQtmSkgssKZ2F+001uNCdL38PnUXE+zlcRGVxMzkhSI1j7scbG+Vte9I41vdgpue6KgbO2LtpFGFzYVESyjGau5TgAsZ4yDqwA14k61jdS5vKN6r1BNPIMY4mLaztIbGVbLfiQgyA+FyLi+ljUbe3a2nYKdTrJ4LxA8zx8vOtGm9mOBaJ0lWSWV7F8Q7kzluRDcF8rW4XBrP8AeXdJMBiIXMrywyuUBksXWVb5Q5FgwaxsbD3daLqajhMCti56miz3DwBjzSEd9lFh0GZCAfO2voKstk7IGBxMj2Z45ryMxC/VhCXysw94MzG2gIC2tzKNkzMscrorOwtYAHkGJ4eOWoMm0NoSoIsXEsWcxrGUBtlYsZNc7i4CjTQ61nHWnhcGj0SjqayzWNn4rtIRJ98Zh5cviNfWp6iwHlVVsuQGJLcDYAdAOHyqzlPAdfwHH+XrTSE2NTcBfmwPwIP4Cs1/9oCC+Ew0n3Zyn78bn+CtB2nKQ0FhoZbN4KIpj+IUetCftqgz7KZgL5JY2Hq2T+I1ePJVkn2c4UQ7NwXjGHPiMS2ZgfJnU36C1Zvv4gOMPYMUQYjI5H+/ClmYeV6P/Z1ie12NFf3o0liPh2ZfJf8AYyH4VQb14BcR2bIpztZrKNM2vMAm+pP89awvW2Rjp2lI03d7HdvhopbWLopI8SBmt4Zr0G+1vZJkw6yq2UxG5P6JIBHged/0T1FEm48brhI0di2UWUn3soA963HW+vMWpW/UJbAYmwuREzAdcgzW9bWqNaoFYvTYZBsXaZmXsi2YRRSvfKV9xFjQHU5u7Ixv1tzF6nLjTHi5B1T8HNv71O7lYcPDmzBnCyLIANUEgiCZv1ihsfDnrVHt6RxPC0ejAEOLZrqOIIGvG3DWpX2oNvezR9mYzPGD9oakU9jTfgeOgJ5EG6n46etDmx5yQJIwdR3kOoIHHs3GjeRseoFXJmBXThy5eh6VczO9sVdG4Kxyn9FjcWPr+HjTG1dqSLMscMZmnZdQCFRFJsHlaxyLxsACxykAGlzyJ2chchVyFmY/ZyC9/QD+yKT7PtoGWBZHFpZ3eZx1vZYh5CIR28qKIDuM2PjcDiGxTw/TI5CrSfR0KtFIgCDLGSS6lQut+t7cyaPYWN2kAMb/AETB8Thka88ovwncaIv6C662OoBo9iXQDoNfOnRx/wA86r9OOrVjcjnLTp8GcYj2ZyYUmTZONmwzDUQu2eFjyBvw82D1Z+znfN8aJYcSgixcBIlUaAgEqWAubEMCpFzrY31sDLESZRc8v8/zrG/aE7bM2xBtCMHJMPrgPtZcqzL5lMjD9Jb1o1kpwbNXL03h8QsiK6MGR1DKw1BVhdSPAgg0s1gaIAt82viSL8FXQceDHW3KqANbS6/GrjfWQDEMQmc2APllHE/55UNHaY/3Z/c/xpWSzJjcO1BKpoexOEZJFKGxS5TndToPMAHKf9KvUauyorCzAHzF62nDUZV2aH+hQYnaMuUksFJ0FkJAOvQE/E0W7howj7V/tSZFuAptbW4vxLM3wFAG/wBAIoe1j7pXoerIB6C/Dh4Vou70gGzMDKW+xCzG17u5W9v2mt4eFaVQkt2w3WQaxFYCiJr/ADJp1jwqHhT3bn7RHw/1vUtv5VsLHJTWT+2dy2AVhpkxSm465ZdfO7D4VqoPEdKy3f1e02LiJP8A6i/wxCp+VRAfBV7IxoISRnyxkLI/eCqbKxGYnSwzX9BWg7LaGWNhCY8huPq8tr8/dAFwayfdee+GiPQW/cJX8q0Xd/ZipArxAIzC5KjjqbA8rWpWdbk9huq1KOll3u+ksZRZLZUU6g6F72Fhx925q5OLFydTyHl/n8ulDmAfGSGQARApa18wzXv524dOdPSYfGZito9OjHUdR3ajd3oGmnPJZYmdmZSDlykkWsdSpGtx40Je0mUjZ85eVmFh3DlCsxdcoIUDnbh0q0mwWK4lkUczqbDyFY9vBt/EYpuwlygCSxVb6sDbU3Nxfp4VVK7VmT2NM04xH/ho3s3nGH2DLiHUFbTSkL9rKXjyjzyKPWrbcjG4eRR9XIpZQF7UZhbQ2uLqDwOtqoMTsiGPAKwUqFADhb2yyEB7rcA8b+HGjHYezV7JDGzMthYqwC26WHDytW9dqsWUL21fTlhsJRpoP8KTjIQ6Mh1DCxFJSwsCwvT1q0MTL9g4Y4cyQgAk9xmI17haxHS+unjQ1j3DTs2X3WyG/EMFUtbzuB5itC3hyQSRynTtJniHkQW9LMH/AHvChbb2BKTNlAs/1gFrm5sGt6i/rSlWqFjg+PA7aozrVi58kLCd1swBIa2dep4ZlPJvLj8LWIktpmzqeBPEG2l+un4VUZsvP4jn0NqlYRM92JyqupIIPiQOopmUlFZZzrroUwc5vYg724kyxR4NDaTEyBL/AHY1IMjeIsBcX1F6J93cRl2gkSKOzEeW33Ao0I8fcX1oawCRDELiXLM+VkRbaITzta98txfnejLd3Y+ZPpCm5l4m+q5XYAAegPn5VIyTRpVqcFKSxkOsK1y3hYfK/wCdPLUfAx5UAJueZ6mpFXIV28kmXDTNr3Yy2nRRcj5VRb77DG0cBLGtjIp7WA/pqLqL9GF1/a8KItsn6iXn3Gv5WqBhF+j9nGBoUUA8gUABHXxqspqO7LRi5bIy/wBku+bxIMJNcqusYbiEJ1UX1GUnysQOVbJDOrqGU3BoVwG5eDWXES9n9ZiCSW+6Sbt2Y+xdu942qTgy+FkCSEMjcGAIuBxuOTDTzHyUnbiWpdr/AIf4HFXGcMLuX8r8oHt5Jf6RMQwBDgEeGRfEc6qspOucC+vurz/aqRvFOfpM7CzAM3DTUFQB48CaoxjGOuU/B/51RvctGLaRfxyU6HqsinqQklMihU79wZ8HN4Lf91kb+GijYO1MGmBwuEXERvJljVBZiS5y6rpwvr0qj22meCRPvoy+rIwHztU7ZOEUybONhoAf3UJ/Ko7NOF7ZeFSll+kaENMq9BUtdarg97nxsKnRHT1rcwI3aWkt1BP4H8/lWa7V2h22zsVgo4JnYPKrSWQRiQYhnIuzhiBaxIHletDxz5Z4OjZ09bBgPgG+FC8SqmGkccJGkl/9V2f+KsLrHBLBvRUrG88GabuQNHCqsLG5Nr30Jv8AnWvbFS2HiH/hr8wPzvWXxVpGytpQ9lHeaFSFUEGRQQQBcEXuDV4PLyZvYvtk6Sv4/l/k1ZYheDDiPw50JrvZgYn+sxmHHlIrHTqFJtU6Pf7Zp4Y3D+r2/GtDNsvWUOpHIix9dPzr5e27eHFyCxvHICfMWNb3ifaFsuPU4yI+CBn9O4pr5135xcc2OxE0TFo5XLxsVykqdOB1FiCNelHGSKWDe9mPnw5sA10OUHgdNL+FWG7OFK5isZiR1GhNxm6jXpzoQ9lG0O1wSA8U+rP7Og+Vj61Rj2pPhZJIHwUTmJ2jJEjJ7jEcCrW4Un0sXFyj6HerlqUZe0bYixj7pPjT40HQcrcKxce3QgaYBR/5/wD/ABoV3s9qGMxqmMZcPERZliJzMDxDPxt4CwPO9OaRHJoW+2+WCmb6IsoJUk5wO4JADp2nAtfppcEXJNq7j4vpGBimIu8XvWF9ODW6cmv4VhANaj7NN6MsUOGL5ezlkeW/u/ReydixbgoWTIPWsLqt9aGabMx+m+CTAHkdURi1zYh++Lc9T3hp42rm08UA5hjNgmlre8w4m/nyqywOIjkQYrC5A8yXETNlCFTlc31OUNa4A0uvI6VWMy4RGlnIzW1tzY8l61hOzMuPsv1EY9JO7qdVq+EOPTfv9j2JkyoFUXY8B49aK92IpIYlRWax71zzzXOinz4VlcW+UeYsVlBPTL/1VruwcQssSPE6utgLqQR5eBHxHStqqnHd8j9tyntHhBfgsUwsJANeDgaHpf7pqyqtwpOUX+FTkatxZicWLoVPPT0JtTOPw3aLa9iDdT0YflxHrT8x4edNlqynvsy8Nt0VOExJJKP3XXQjoeRHUcwaVtuFpIgyC7o2bKOdgQwHobj0pzaeEz2dP6xeH6Q+6fyPI+ZpvDY4EZhy94cxbqOo1+dJuOnMXwxyMstTjygF2vhz2gZASrAvoDz6+t6XlgOpLi/K3Dwq/wBpKowkcoW9rXtbUOLm9+OtvjQg0LE3sddef86x6a1WQyvGwZyTk8EZTUmN6hg1IjNdAUHcS/dH6y/N1B+RNX+x4bfQj90OPhG38jVC4upHhV/seT6qFiRZJWB8nzoP7TKPWqS5j9zartl9gijb8b1bR8KpsMCTaxPKrpFNuFNCrKXexysKyL7yTRsvmXVG+Kswoa3okEWGWMcSAnoBr8hV/tcmSVUuMsdnbrm+wD0t73otCW+ALZGvopKkdCQCD62b4Upa9ViXobrWipy9g1GtZrtUAzzH/wAR/wC81ahEtZbjT9bJ+u3940zV5FZkfLSwKS3CuitjMdBqdtvCZcPg3tq6SX9Jnt8iKgCibfKC2C2cw4dkQfNljb8c1BsIQ+xDEMDiF+yMjerZh/CPhVV7XNkmHHGW3cxChwf01AVx56K37dSPY/isjzjS7mIAXsT/AFvCr32vTrLg4XAsVmUDUXtJExNvgvwNJ509Q/1HdOrpk/X5Mz2HgO3njjNwCSWI+6oJPlwt6irTG7pSAFojmsWBQ6N3WIBU8DcWPLjzpfs/W+Jbwib+9HR44rec3F4FIxTRj8iFSVYFWHEEWI9DSopWF8rEXGVrEi6niD1B008K0fa2yY5xZxqPdYaMPI9PA6UFbX3dmgu1i8f31HAfpDivnw8atGxMDi0Q8PjJFy5Xdct8tmItnADWHLMAAettae2vjZsU4ZzmKqbAaAKilmIF+gJPl5VAU0QbjRCTHQI2qvnRgeBV4pAw+BNWaXJNTxjOwM1P2ZtKbDvngkeNuZU2uOjDgw8DcVDliKMytoVJU+amxpSmrFQ+2d7YNoxgBuwltzePKbfsMo+VXeG9t2Iv38JEf1ZCv4q1ZOIybkDRRdvAXVfxYD1pxBQwiH1BubvR/tDCriOy7I5mQrmD6qRqDYXFrcQOfmbovWb+w+X+gyjpiW+cUFaEWpefcax4Fl6odvRuhE8Vsy++OTDkT+HqDyq3Z6p95Z7YeQdbLz+0wHLwvWU4qUcGtctMkxrCY9J8JJe0ZzAEH3RJe9geh46daFryf7tP3j/0USYSw2dcaHMDoSveL687jQmhhsU4Ns6af5+5XM6F9+F/kxizS3lFdFUqIVGjFTIhXWFB5RUTaOKYYWRFYqOymzFc11kFniOguL6i/UVOSs035nZMWGjdlvEuqsV0zOORqKGsvC36eduVgpW2ziTqcROT4yuf4qZk2jM3vTSt5yMfxNM1wKbXtoSQD4i1/wAR8abFTT/ZztmPDYYgyx3Yl3u2XLcgICTxYk+lj018NrJisTK8bZlVY0vYgaGU6X48azG1Gm4cVo5W6uB+6v8AiaWlSotzGXe5RUMcBRGNayrHf1sn67f3jWsxCskxZ+sf9dv7xq9XkymMvwq029h+zaIcL4eJj5lBf8KqpOFFntDgyywHrAF/cJ/nWje6KAwKOt5IC+xsMw/7vsyfLKyH+0VoEFaXhGD7Ca/KNx6rI1vyoT8ERnGxpik8TKSCHXUacSAfkam7U21LKgichlRtDzIRSq/K59arcDbtY78M638swpF6OFnJFJpYCz2dJfEOekR+bp/Kjp6B/Zu/18g6xX+DL/OjuYVhb3GsOCJbWq/e6Upg5CrFS2VdDa4ZgGU+BW4NWPOh72iTWhhT7zlvRFt/HVIx1NIs3hAMKJ/ZooO0YL/pkefZSUL0T+zf/wCZYbzf/ky03Lhi65IvtE2d2G0JxbR27VfKXvG3kxYelD6VpntwwNpMLMB7yvGx/UKsv99qGNzMHDIT2yBu9YXv0HjrWbsUYamaQrc56UI3UwPaw7RFjdcGXB6dnNA5+IQ/OqJK2HdfZ6HE4jDIqKs2EljUAWW7FBqB51n+B3Ix0iB44e0Uj7MiA/BmBqtd8ZLL2LWUSg8cmm+w7/4Kb/7lv+VBWhsaDPZFsySDBSJMjRucQ5ysNbdnCAfEaHUUastVm8vYi2RGkNDW909o0XXVr/uj+bCieRKGNsRl8Zh1BGnetz1bX0slYXT0VuXpGlazJEHeOSTD7Mw8baSyPmcXJI0ZiNONiVFBZeX/AFv/ADov3/x2aTIp/q1sOfebj52GWhMSeH9kf9NIdDFulSfL3/2MaseCzgqbEKYgIqVGwrqCg8lZXvzf6TY8lI9BLNb5WrWI7UFb47J7fExAaDMyH1RGHzvV4PG7A4uWEjPautoYYDAYRxxaSa/qVH4IKN8VuZh8PhZZGUMyxs121sQDwvUjbGGjfZwuq2ESPwAtojEjpz18TRVylwSdLhszJhR7uQf6Mf8AiMPkp/Ok4bcJXa+dwvHS35ipO6WGyRSL0ncDyXKv8NCVsZrYLqlB/IvYjWcbR3axEbXZQQz2DBlsSbnhfMNAeVaXHHXcdECqX5OD8mH51RTcU2gqClJJmcNuo6pnlYAcwupt5nh8KuvaTAXxOHjQXYo1he3M9fKirbUAZMv3iF+JAqh3wcDamE/4f95pQPnQrtlLLfg0uqjFpIBE2dMWyCKTNwtka/4Uc7MidNiYnMftPYc1syKw+IY+tHOzEUC9he3GhpAG2TjR0fEf2ZC1GFzs8FbqFX5Mv2LKFnjZhcKbkeQJqKtJWl00KhP7O5LYy33o2Hwyt+CmtFxCVlu5cmXHQHqxX95GX861jELWFvJpDgrDxoN9oct5ol+7Hf1ZiP4RRrKmtZnvROXxUp6NkHkgA/EE+tCpbhm9itWin2aC+08N5v8A8mWhZaKfZmf/AHnhvOT/AJMtMS4MlyaN7ZsDn2cHHGKVG9GzIfmy/Cs13Oj7pJv7/LwC1tu+uB+kbPxUQGZjGSoHEtGQ6geOZQKxrcJwUcdG/ED/ABpO5/0WOdN/eRo/s6wvaYyWblHHl/akOnyRviKm7qS5Xlj6O4HkGIFc9mElnxK/8Mj/APID+VQMbL2OOnCHhISf/MAcj0LW9KUmv6awNwlm6SYebH1jP67VOK1V7sSXhJ/TPzC1bFqaq7EJXd7+4xJHQ/tCRInec8VXIvS4J4eZNqvcXigo8eQ/M+FZ9vvK6dkptkYEi975gQDf0I+NVtSktPPs5d9k7bo0VSx5k14Xr9yplxeZyWubm7eJPGnB+18R/OqKTEKdDaw8TxrhxLfofOs0sLB2S2iFSo2rogtxpaxdKZFx1KiYlB2sfUMD8Q4qVkIqNtMuqrKkUk2Ru+IxchVVmJPgBeg02mkWg0pJsR7RcaRhezQjNMwjHSx1PyBHrUXZrBsJCjahoEVh4GNQRQxvDvKMbNhxGjqqtwa2pNgLWJ8fjV5gsWFURlVGVLCw17i6a8Twowg4wSfIbpqdja4L7dPEZ8KjHjk18xcN8wfhVBsAHI/jNKfLvsLfL501sPGYrtYsJhhAc2dh2mndDFrXzC5seFuPhTOwNpmObEwTKqvHIQAeGbtCCDY6m+t763qRqccsllymooI0vScVLdbDU3FvPMKVfMp0FwRwFtDm6eVN4t+zjklK37NGksNPdGnztQxnYqpYeR/al+5+i6knydfzoU35gY4jD4kEZVyIbsAbrIWFgTdvePC/CuHexpRCoiC55FQd/NopAv7o5sPhSN88cARCY1NnNhoXsAwDZhqCT4cqNVbjyWvsU3lGi4A9z0oW3Ww7SYGZGNhiGmKfqyjKCfW58rVIwu9mHTDgl1DmPNlZSWJN7AaW5AaVW7A/osJAsQQsmXiqtIFBHiBb51nVBxTyadRNSxgzSRMrFTY2JBI4aG2nhTs8JRiptcaG3CrLbUSkylVC5XGUgWur30NuJFNY7DlppO8gs32mC8hwvxp5biI3sR8uIgPSVP7wv8q2fs6x3BKU7wEVw4s7sCumtk6nxra2XUHS2Uk2uAbZvhwFY2rg0rZAmw4tfpQGvs92hLKxMSjMczOZFyAvY9bjiOIFaamU3zANax7tlNgyggWtr/m9XMUygZlDiwv/AFTuLkXIzIrBRqdFI486zjPQGZh28G5WMwa5pYwUtfMpvwzE902Y2CkkgEAcTT+62Flw2NwspTOhcLmS7KO1Bj71wCpGa+oFbjFjBMrxugdNAwYaW0yl1YXHAcQSbA8qp4djYWNmzYlMMgyBIn7NVC3sFFyGJ01udSSba1d2Nr47hqjBv57L2XGHxfAg1kIESbUxkcNgmYEDkGsO0AHQOSLeVGCbUS5EUquA+UOuqmwPC466eYNDuP2ZfHwNGtpJzJ2i91QbBDcEkXJ1NtftWqTosVbbWzK09TU7tMZLK59+iXsvelNnz5pVJjl+rcrxUcQ1vtAcxxsTa/AvmbPiZnvfNK9j4ZiB8rUvau7Ch4mxChojKitl75AYNe9vdGliTwvflUrE4T66TKP++l14fb/Kl/ozlBRim36G5dTVCcpzklH3kNd3zaFfElvnYfICpk+KyjjryH+eVVsM/dRIrkZRqONrsPThxqbh8CeLa+HL161N18EuDjW9bO+bh0yz7k+F+SPDGT3m89eZ6+VQt4NkLio8khIscysp1B4eo6j/AANX/Z02+Hq8Y4Qx0vSw6eGmO78vy2Yrt/d+fDHvktHwWRScvkfunwPoTVJZup+Jr6BmwaupVgGVhZlOoIPIiqtt0MGTf6OmvQsB6ANYUcDeSE+zTUeTA2/0oo7IUxi8NoTY+mtWKA3HhcxCjUnQUbbK2SiR5ezQcc9hcNe3vX46aEHr5WB8LvlgMNM6YppInBGUmNmUi3EFATxuDcDhRfhN5YJ1thGM5OoKhwg/XkK5UGvDU9AbVZLCKtmSe0HcqLCYmOTCMSzOJOxNrRoL52uPs5ithy1AvyVs9UAswBYggkjqLGtWm2QZGzTFNbHIi2FwLAs5N5CBoDZbDlTeI3ehYWyW8RxqOWSJYK3cLAQxxDItmZiJb3uSCwAIPBRfMptwII0bWL7Tt2e0VZUEYa/ecoS5RiO6zEkuOgvpc2qamCmwneQSTwj7CqrSqD93VcyjXQ3bXQ6Wpg+0G5Ma7M2i/LvQdmp8yTp61ZMDQKtGwsLBRf8AV7x0GrHU1c5IoUY4pYip4qQsh0CsEyMSDxU6g8uTBhe7PVWiviMOUJvmSWITAL0zJpa3U1Xv7OsMxu7SODyZiqqtyVVVTK1hc8WNvG9BJLdkbb2RkO82NhaTtI0yOjh0K6KeJa6+7cvaxULpxBJ0ItubrSyymWFoSTwLBgw08AQTbnatB/7GQIuWMBL81VQ3q4GZvUmo7bEliH1XeFrdTbwqSnvsFR9gFut7PZ5jGZZMI0SOO0AkaSRFLDMO4uU8x7xF766GrXauBlWWRggALEZMoCheQyjhYAaVAwUM+z5syB2iGrC12Thc2HvaeFjbUDiNEzTSqJJIIkQi+Y4ou5B5lTFYG3LtDbrxJtPdbFY7MyrGbNSQZZFCC97AEG/C5OtzQvvTgBFLmVsyuL3twa5GX4AGt4xW6Mcoub/gf8KpW3ZbBMZ4UklspBVbZ78suovxPA31rOMmi7SZjmDwkzKqdhnDMRHm7pzWuQNRyF62bBq+SMPZSEAOlxe2o+NVUm8Gz0Uqdn4jtHOZ2bDWl7S98wJbMrZtQVOlEWzJQyKzBlJAJDCx4cxyNGyWSQQ9gMKGaxy2JF7ak2IJubmwsGokZWEn9UXTKAmW3dtxBUuo16+AqvwZW9xbhY89Ca7h9vHvEqSEBaQc0QAEkHMc+hBtYEjrXB6uycrmlwjNv5YHdrbux4hC0pMbXJV0bJInC9nFrE2BNtNAOVyMYbcyKMByIsRZrrM6BpDqT32N7m99eOtHGOdSIy1imcFr+7bK2UnwzZflTcgW0hW2VsvDhmF8x6HTKD+rVem6ixSjhvd8eArGQNxODUjKUVh4jha+osbg1BkwAOUZrAE2Umy68jc/n60Yy4QEVTbKEbYhh2i3Q8CwzBuo5i3UdTXoIX2V9ssEt6aq3vimL/7Pr2Yy4gMGIOiqdBcGxViOJtUrZOwY3QEgyX72pNhf9Wx1t15UjeqOYawK0hK66jRVUgC/Ei+o1OpNRtzJGlS+i6FWRkucynu31BAXvWHDvnjxG0uuuk8aheP/AJ3TRWVBBLholQWACiwAAAA08qfziudmV0NvC1wLeVz+NLC+dLN5HEklhDUh6Ak+Gn4mlNS7dKQQ1+AIoBPUnMOop0+Vcy+FEg3avKw600pp2LiaJU6YFOrKD560+h+FJro41CHWNeSlVxxUIdpNj0FJJ0pxahBD+Ari8OFLJrtqARl0v4el/wAa6iDXjT1ePCoTJCxOy0ksWJuPdYaEeXL4g13D4SRPdlQDqYrv+92gF/2fSptcWjnADioAOJPibf6UkxA0/auMNKBCHJgQaptobIJGgNEopSUGTJnKySYd8xU25i2hHSrCCeCXOY8QFDKBIhy3CjSxvqBbTmPTSjV4weIB9Kq9p7Jgcd+CJv1o1P4iuf1PTqUtSeGUlzkRFi0jVQWIUaDMGFyfEi3+tSh3gOnThTezNlQRi8cMSHqsaqfkKsJBWXTdLGuWrOWSPshrg15j51SY/cTCSydqUZZDqWjkeMk9TkYXPjRMnEU9auomXyVWztlrAmSMHLx1ZnNzxuzEn51C2lu+shzJJLC5Ny0RAzEcMykEHz0PDXSiCkrz86OA5KTY+xpImLSYqackWAky5VF7mwUDXhqelW+U86dptDrUwTJ61dtS2pBNEhw0mlNwpN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materinstvo.ru/skins/default/public/images/articles/s8254_1359626885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7392" y="4123508"/>
            <a:ext cx="4038600" cy="25527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897392" y="3575739"/>
            <a:ext cx="4075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УМК «Начальная школа </a:t>
            </a:r>
            <a:r>
              <a:rPr lang="en-US" b="1" dirty="0" smtClean="0"/>
              <a:t>XXI </a:t>
            </a:r>
            <a:r>
              <a:rPr lang="ru-RU" b="1" dirty="0" smtClean="0"/>
              <a:t>века»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7033" y="2020565"/>
            <a:ext cx="28680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Школьная форма </a:t>
            </a:r>
          </a:p>
          <a:p>
            <a:r>
              <a:rPr lang="ru-RU" b="1" dirty="0"/>
              <a:t>с</a:t>
            </a:r>
            <a:r>
              <a:rPr lang="ru-RU" b="1" dirty="0" smtClean="0"/>
              <a:t>инего цвета</a:t>
            </a:r>
          </a:p>
          <a:p>
            <a:r>
              <a:rPr lang="ru-RU" b="1" dirty="0"/>
              <a:t>л</a:t>
            </a:r>
            <a:r>
              <a:rPr lang="ru-RU" b="1" dirty="0" smtClean="0"/>
              <a:t>юбого производителя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5591" y="1822573"/>
            <a:ext cx="5917679" cy="3540001"/>
          </a:xfrm>
        </p:spPr>
        <p:txBody>
          <a:bodyPr/>
          <a:lstStyle/>
          <a:p>
            <a:pPr algn="ctr"/>
            <a:r>
              <a:rPr lang="ru-RU" sz="2400" b="1" dirty="0" smtClean="0"/>
              <a:t> ПАМЯТКА </a:t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по </a:t>
            </a:r>
            <a:r>
              <a:rPr lang="ru-RU" sz="2400" b="1" dirty="0"/>
              <a:t>организации приема в первые классы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образовательных организаций Санкт-Петербурга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в </a:t>
            </a:r>
            <a:r>
              <a:rPr lang="ru-RU" sz="2400" b="1" dirty="0" smtClean="0"/>
              <a:t>2021 </a:t>
            </a:r>
            <a:r>
              <a:rPr lang="ru-RU" sz="2400" b="1" dirty="0"/>
              <a:t>году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968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6276" y="1710962"/>
            <a:ext cx="6648450" cy="3028949"/>
          </a:xfrm>
        </p:spPr>
        <p:txBody>
          <a:bodyPr/>
          <a:lstStyle/>
          <a:p>
            <a:pPr algn="ctr"/>
            <a:r>
              <a:rPr lang="ru-RU" sz="3600" dirty="0"/>
              <a:t>Прием в первые </a:t>
            </a:r>
            <a:r>
              <a:rPr lang="ru-RU" sz="3600" dirty="0" smtClean="0"/>
              <a:t>классы</a:t>
            </a:r>
            <a:br>
              <a:rPr lang="ru-RU" sz="3600" dirty="0" smtClean="0"/>
            </a:br>
            <a:r>
              <a:rPr lang="ru-RU" sz="3200" dirty="0" smtClean="0"/>
              <a:t> в 3 этапа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только</a:t>
            </a:r>
            <a:br>
              <a:rPr lang="ru-RU" sz="3600" b="1" dirty="0" smtClean="0"/>
            </a:br>
            <a:r>
              <a:rPr lang="ru-RU" sz="3600" b="1" dirty="0" smtClean="0"/>
              <a:t> в электронном виде</a:t>
            </a:r>
            <a:br>
              <a:rPr lang="ru-RU" sz="3600" b="1" dirty="0" smtClean="0"/>
            </a:br>
            <a:r>
              <a:rPr lang="ru-RU" sz="3600" b="1" dirty="0" smtClean="0"/>
              <a:t>через портал ГУ СПб</a:t>
            </a:r>
            <a:br>
              <a:rPr lang="ru-RU" sz="3600" b="1" dirty="0" smtClean="0"/>
            </a:br>
            <a:r>
              <a:rPr lang="ru-RU" sz="3600" b="1" dirty="0" smtClean="0"/>
              <a:t> или МФЦ любого района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245775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563" y="925605"/>
            <a:ext cx="7547011" cy="1207995"/>
          </a:xfrm>
        </p:spPr>
        <p:txBody>
          <a:bodyPr/>
          <a:lstStyle/>
          <a:p>
            <a:r>
              <a:rPr lang="ru-RU" dirty="0" smtClean="0"/>
              <a:t>Прием включает 3 процедуры: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6441" y="2489200"/>
            <a:ext cx="7544133" cy="35306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- подача электронного заявления родителями (законными представителями) детей;</a:t>
            </a:r>
          </a:p>
          <a:p>
            <a:r>
              <a:rPr lang="ru-RU" dirty="0">
                <a:solidFill>
                  <a:srgbClr val="C00000"/>
                </a:solidFill>
              </a:rPr>
              <a:t>- предоставление документов в образовательную организацию;</a:t>
            </a:r>
          </a:p>
          <a:p>
            <a:r>
              <a:rPr lang="ru-RU" dirty="0">
                <a:solidFill>
                  <a:srgbClr val="C00000"/>
                </a:solidFill>
              </a:rPr>
              <a:t>- принятие решения о зачислении ребенка в первый класс или об отказе в зачислении.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359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563" y="925605"/>
            <a:ext cx="7222346" cy="711359"/>
          </a:xfrm>
        </p:spPr>
        <p:txBody>
          <a:bodyPr/>
          <a:lstStyle/>
          <a:p>
            <a:r>
              <a:rPr lang="ru-RU" b="1" dirty="0" smtClean="0"/>
              <a:t>Два этапа подачи документов 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09600" indent="-609600" algn="ctr">
              <a:lnSpc>
                <a:spcPct val="90000"/>
              </a:lnSpc>
              <a:buNone/>
            </a:pPr>
            <a:r>
              <a:rPr lang="ru-RU" b="1" dirty="0" smtClean="0"/>
              <a:t>Прием электронных заявлений</a:t>
            </a:r>
            <a:r>
              <a:rPr lang="ru-RU" dirty="0" smtClean="0"/>
              <a:t> и последующее предоставление документов в образовательную организацию осуществляется </a:t>
            </a:r>
            <a:r>
              <a:rPr lang="ru-RU" b="1" dirty="0" smtClean="0"/>
              <a:t>в два этапа:</a:t>
            </a:r>
          </a:p>
          <a:p>
            <a:pPr marL="609600" indent="-609600" algn="just">
              <a:lnSpc>
                <a:spcPct val="90000"/>
              </a:lnSpc>
            </a:pPr>
            <a:r>
              <a:rPr lang="ru-RU" b="1" dirty="0" smtClean="0"/>
              <a:t>1 этап (01.04.2021-30.06.2021) – </a:t>
            </a:r>
            <a:r>
              <a:rPr lang="ru-RU" dirty="0" smtClean="0"/>
              <a:t>подача заявлений гражданами, чьи дети имеют преимущественное право при приеме в образовательную организацию, подача заявлений гражданами, чьи дети проживают на закрепленной территории (Выборгский район, преимущественное право у микрорайона, потом льготные категории граждан, потом на свободные места по территориальному признаку).</a:t>
            </a:r>
          </a:p>
          <a:p>
            <a:pPr marL="609600" indent="-609600" algn="just">
              <a:lnSpc>
                <a:spcPct val="90000"/>
              </a:lnSpc>
            </a:pPr>
            <a:r>
              <a:rPr lang="ru-RU" b="1" dirty="0"/>
              <a:t>2</a:t>
            </a:r>
            <a:r>
              <a:rPr lang="ru-RU" b="1" dirty="0" smtClean="0"/>
              <a:t> этап ( 06.07.2021-05.09.2021) </a:t>
            </a:r>
            <a:r>
              <a:rPr lang="ru-RU" dirty="0" smtClean="0"/>
              <a:t>– подача заявлений гражданами, чьи дети не проживают на закрепленной территории.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Обращаем Ваше внимание!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6441" y="2489200"/>
            <a:ext cx="7297845" cy="3530600"/>
          </a:xfrm>
        </p:spPr>
        <p:txBody>
          <a:bodyPr>
            <a:normAutofit/>
          </a:bodyPr>
          <a:lstStyle/>
          <a:p>
            <a:pPr marL="609600" indent="-609600" algn="just">
              <a:lnSpc>
                <a:spcPct val="90000"/>
              </a:lnSpc>
            </a:pPr>
            <a:r>
              <a:rPr lang="ru-RU" b="1" dirty="0" smtClean="0"/>
              <a:t>1 этап. </a:t>
            </a:r>
            <a:r>
              <a:rPr lang="ru-RU" dirty="0" smtClean="0"/>
              <a:t>Для региональных льготников: обучение </a:t>
            </a:r>
            <a:br>
              <a:rPr lang="ru-RU" dirty="0" smtClean="0"/>
            </a:br>
            <a:r>
              <a:rPr lang="ru-RU" dirty="0" smtClean="0"/>
              <a:t>в данной ОО старших братьев или сестер, штатная должность родителя (законного представителя) в данной ОО. </a:t>
            </a:r>
            <a:r>
              <a:rPr lang="ru-RU" u="sng" dirty="0" smtClean="0"/>
              <a:t>Для федеральных льготников: место жительства семьи в микрорайоне, закрепленном администрациями районов для проведения первичного учета детей</a:t>
            </a:r>
            <a:r>
              <a:rPr lang="ru-RU" dirty="0" smtClean="0"/>
              <a:t>. Территориальная доступность, то есть проживание ребенка в микрорайоне, закрепленном администрациями районов для проведения первичного учета детей. </a:t>
            </a:r>
            <a:r>
              <a:rPr lang="ru-RU" b="1" dirty="0" smtClean="0"/>
              <a:t>Дата и время подачи заявления </a:t>
            </a:r>
            <a:br>
              <a:rPr lang="ru-RU" b="1" dirty="0" smtClean="0"/>
            </a:br>
            <a:r>
              <a:rPr lang="ru-RU" b="1" dirty="0" smtClean="0"/>
              <a:t>не являются критерием при принятии решения.</a:t>
            </a:r>
          </a:p>
          <a:p>
            <a:pPr marL="609600" indent="-609600" algn="just">
              <a:lnSpc>
                <a:spcPct val="90000"/>
              </a:lnSpc>
            </a:pPr>
            <a:r>
              <a:rPr lang="ru-RU" b="1" dirty="0"/>
              <a:t>2</a:t>
            </a:r>
            <a:r>
              <a:rPr lang="ru-RU" b="1" dirty="0" smtClean="0"/>
              <a:t> этап.</a:t>
            </a:r>
            <a:r>
              <a:rPr lang="ru-RU" dirty="0" smtClean="0"/>
              <a:t> Наличие свободных мест, дата подачи заявления.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017" y="600891"/>
            <a:ext cx="7471953" cy="1789612"/>
          </a:xfrm>
        </p:spPr>
        <p:txBody>
          <a:bodyPr/>
          <a:lstStyle/>
          <a:p>
            <a:pPr algn="ctr"/>
            <a:r>
              <a:rPr lang="ru-RU" sz="2000" b="1" dirty="0" smtClean="0"/>
              <a:t>Микрорайон для первичного учета детей :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Пр. Просвещения, дом 46, корпус 1</a:t>
            </a:r>
          </a:p>
          <a:p>
            <a:pPr algn="ctr"/>
            <a:r>
              <a:rPr lang="ru-RU" sz="2400" b="1" dirty="0" smtClean="0"/>
              <a:t>Пр. Просвещения, дом 46, корпус 2</a:t>
            </a:r>
          </a:p>
          <a:p>
            <a:pPr algn="ctr"/>
            <a:r>
              <a:rPr lang="ru-RU" sz="2400" b="1" dirty="0" smtClean="0"/>
              <a:t>Ул. Ивана Фомина, дом 13, корпус 1</a:t>
            </a:r>
          </a:p>
          <a:p>
            <a:pPr algn="ctr"/>
            <a:r>
              <a:rPr lang="ru-RU" sz="2400" b="1" dirty="0" smtClean="0"/>
              <a:t>Пр.Художников, дом 30, корпус 1</a:t>
            </a:r>
          </a:p>
          <a:p>
            <a:pPr algn="ctr"/>
            <a:r>
              <a:rPr lang="ru-RU" sz="2400" b="1" dirty="0" smtClean="0"/>
              <a:t>Пр.Художников, дом 30, корпус 2</a:t>
            </a:r>
            <a:endParaRPr lang="ru-RU" sz="24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241</TotalTime>
  <Words>636</Words>
  <Application>Microsoft Office PowerPoint</Application>
  <PresentationFormat>Экран (4:3)</PresentationFormat>
  <Paragraphs>75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Century Gothic</vt:lpstr>
      <vt:lpstr>Wingdings 3</vt:lpstr>
      <vt:lpstr>Ион (конференц-зал)</vt:lpstr>
      <vt:lpstr>Прием детей в  1 классы в 2021 учебном году ГБОУ школа № 605 Выборгского района</vt:lpstr>
      <vt:lpstr>Сведения о школе</vt:lpstr>
      <vt:lpstr>Школьная форма, УМК</vt:lpstr>
      <vt:lpstr> ПАМЯТКА    по организации приема в первые классы образовательных организаций Санкт-Петербурга  в 2021 году   </vt:lpstr>
      <vt:lpstr>Прием в первые классы  в 3 этапа   только  в электронном виде через портал ГУ СПб  или МФЦ любого района</vt:lpstr>
      <vt:lpstr>Прием включает 3 процедуры:</vt:lpstr>
      <vt:lpstr>Два этапа подачи документов :</vt:lpstr>
      <vt:lpstr>Обращаем Ваше внимание!</vt:lpstr>
      <vt:lpstr>Микрорайон для первичного учета детей :</vt:lpstr>
      <vt:lpstr>Родители (законные представители) ребенка, проживающего на территории Выборгского района, имеют возможность подать электронное заявление в 1 класс любой школы Выборгского района (от 1 до 3)</vt:lpstr>
      <vt:lpstr>Подача заявлений в 1 классы   осуществляется в электронном виде  через:  1. Портал «Государственные и муниципальные услуги (функции) в Санкт-Петербурге» (www.gu.spb.ru). При обращении на Портал электронное заявление заполняется непосредственно родителем (законным представителем) ребенка. </vt:lpstr>
      <vt:lpstr>Подача заявлений в 1классы   осуществляется в электронном виде  через:  2. «Многофункциональный центр предоставления государственных  и муниципальных услуг» (далее – МФЦ). При обращении в МФЦ  заявление заполняется специалистами МФЦ по данным, которые предоставляет родитель (законный представитель) ребенка.</vt:lpstr>
      <vt:lpstr>Особенности подачи электронного заявления через Портал </vt:lpstr>
      <vt:lpstr>Презентация PowerPoint</vt:lpstr>
      <vt:lpstr>   Предоставление документов  в образовательную организацию после получения приглашения  через личный кабинет </vt:lpstr>
      <vt:lpstr>Приглашение в образовательную организацию с указанием даты и времени приема оригиналов документов. </vt:lpstr>
      <vt:lpstr>Предоставление документов  в образовательную организацию </vt:lpstr>
      <vt:lpstr>Презентация PowerPoint</vt:lpstr>
      <vt:lpstr>ДокументЫ, подтверждающие проживание ребенка на закрепленной территории</vt:lpstr>
      <vt:lpstr>Презентация PowerPoint</vt:lpstr>
      <vt:lpstr>Принятие решения о зачислении в образовательную организацию  или об отказе в зачислении </vt:lpstr>
      <vt:lpstr>Презентация PowerPoint</vt:lpstr>
      <vt:lpstr>Основания для отказа в приеме в первый класс </vt:lpstr>
      <vt:lpstr>Презентация PowerPoint</vt:lpstr>
      <vt:lpstr>Инфографика Комитета по образованию</vt:lpstr>
      <vt:lpstr>Сайт школы: https://605spb.lenschool.ru</vt:lpstr>
      <vt:lpstr>Телефон по вопросам приема в 1 класс: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 детей в  1 классы в 2015-16 учебном году</dc:title>
  <dc:creator>ROOT</dc:creator>
  <cp:lastModifiedBy>admin</cp:lastModifiedBy>
  <cp:revision>35</cp:revision>
  <dcterms:created xsi:type="dcterms:W3CDTF">2014-12-14T14:46:20Z</dcterms:created>
  <dcterms:modified xsi:type="dcterms:W3CDTF">2020-11-11T07:41:07Z</dcterms:modified>
</cp:coreProperties>
</file>