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1" r:id="rId3"/>
    <p:sldId id="290" r:id="rId4"/>
    <p:sldId id="291" r:id="rId5"/>
    <p:sldId id="292" r:id="rId6"/>
    <p:sldId id="293" r:id="rId7"/>
    <p:sldId id="258" r:id="rId8"/>
    <p:sldId id="259" r:id="rId9"/>
    <p:sldId id="272" r:id="rId10"/>
    <p:sldId id="273" r:id="rId11"/>
    <p:sldId id="260" r:id="rId12"/>
    <p:sldId id="294" r:id="rId13"/>
    <p:sldId id="295" r:id="rId14"/>
    <p:sldId id="296" r:id="rId15"/>
    <p:sldId id="262" r:id="rId16"/>
    <p:sldId id="297" r:id="rId17"/>
    <p:sldId id="298" r:id="rId18"/>
    <p:sldId id="267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280" r:id="rId29"/>
    <p:sldId id="308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ova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729" autoAdjust="0"/>
  </p:normalViewPr>
  <p:slideViewPr>
    <p:cSldViewPr>
      <p:cViewPr>
        <p:scale>
          <a:sx n="70" d="100"/>
          <a:sy n="70" d="100"/>
        </p:scale>
        <p:origin x="-11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ABE97-5705-4F21-A1D4-3FCFE4CFE936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C866-641B-49AF-9177-622A2DF6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5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01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01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35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35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3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0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0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0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6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6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6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458200" cy="1470025"/>
          </a:xfrm>
        </p:spPr>
        <p:txBody>
          <a:bodyPr>
            <a:noAutofit/>
          </a:bodyPr>
          <a:lstStyle/>
          <a:p>
            <a:r>
              <a:rPr lang="ru-RU" sz="6000" smtClean="0">
                <a:solidFill>
                  <a:schemeClr val="accent2"/>
                </a:solidFill>
              </a:rPr>
              <a:t>ЕГЭ-2022</a:t>
            </a:r>
            <a:r>
              <a:rPr lang="ru-RU" sz="6000" dirty="0" smtClean="0">
                <a:solidFill>
                  <a:schemeClr val="accent2"/>
                </a:solidFill>
              </a:rPr>
              <a:t/>
            </a:r>
            <a:br>
              <a:rPr lang="ru-RU" sz="6000" dirty="0" smtClean="0">
                <a:solidFill>
                  <a:schemeClr val="accent2"/>
                </a:solidFill>
              </a:rPr>
            </a:br>
            <a:r>
              <a:rPr lang="ru-RU" sz="6000" dirty="0" smtClean="0">
                <a:solidFill>
                  <a:schemeClr val="accent2"/>
                </a:solidFill>
              </a:rPr>
              <a:t>по истории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Задания, требования и изменения</a:t>
            </a:r>
            <a:endParaRPr lang="ru-RU" sz="3200" dirty="0">
              <a:solidFill>
                <a:schemeClr val="accent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1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969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Первичный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балл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3136"/>
            <a:ext cx="8229600" cy="4325112"/>
          </a:xfrm>
        </p:spPr>
        <p:txBody>
          <a:bodyPr/>
          <a:lstStyle/>
          <a:p>
            <a:pPr marL="109728" indent="0" algn="just">
              <a:buNone/>
            </a:pPr>
            <a:endParaRPr lang="ru-RU" dirty="0" smtClean="0"/>
          </a:p>
          <a:p>
            <a:pPr marL="109728" indent="0" algn="just">
              <a:buNone/>
            </a:pPr>
            <a:endParaRPr lang="ru-RU" dirty="0"/>
          </a:p>
          <a:p>
            <a:pPr marL="109728" indent="0" algn="just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Максимальный первичный балл – 38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8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9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321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Проверяемые умения и способы действий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33535"/>
              </p:ext>
            </p:extLst>
          </p:nvPr>
        </p:nvGraphicFramePr>
        <p:xfrm>
          <a:off x="179512" y="1916832"/>
          <a:ext cx="8784976" cy="33832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92088"/>
                <a:gridCol w="4680520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Код</a:t>
                      </a:r>
                      <a:r>
                        <a:rPr lang="ru-RU" sz="2000" baseline="30000" dirty="0" smtClean="0"/>
                        <a:t>*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Умения и способы действий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заданий в КИМ-2022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заданий в КИМ-2021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основных фактов, процессов и явлений, характеризующих целостность отечественной и всемирной истории, периодизации всемирной и отечественной истории</a:t>
                      </a: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проводить поиск исторической информации в письменных исторических источниках</a:t>
                      </a: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9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0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179512" y="5445224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aseline="30000" dirty="0" smtClean="0"/>
              <a:t>*</a:t>
            </a:r>
            <a:r>
              <a:rPr lang="ru-RU" sz="1400" dirty="0" smtClean="0"/>
              <a:t>В соответствии с перечнем проверяемых требований к результатам освоения основной образовательной программы среднего общего образования для проведения единого государственного экзамена по истории.</a:t>
            </a:r>
            <a:endParaRPr lang="ru-RU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42202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Проверяемые умения и способы действий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33535"/>
              </p:ext>
            </p:extLst>
          </p:nvPr>
        </p:nvGraphicFramePr>
        <p:xfrm>
          <a:off x="179512" y="1916832"/>
          <a:ext cx="8784976" cy="3657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92088"/>
                <a:gridCol w="4680520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Код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Умения и способы действий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заданий в КИМ-2022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заданий в КИМ-2021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осуществлять внешнюю и внутреннюю критику источника (характеризовать авторство источника, время, обстоятельства, цели его создания, степень достоверности)</a:t>
                      </a: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анализировать историческую</a:t>
                      </a: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информацию, представленную в разных</a:t>
                      </a: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знаковых системах (историческая карта</a:t>
                      </a: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(схема), иллюстрация, таблица)</a:t>
                      </a: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3" name="Группа 7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9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0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202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Проверяемые умения и способы действий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33535"/>
              </p:ext>
            </p:extLst>
          </p:nvPr>
        </p:nvGraphicFramePr>
        <p:xfrm>
          <a:off x="179512" y="1916832"/>
          <a:ext cx="8784976" cy="3931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92088"/>
                <a:gridCol w="4680520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Код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Умения и способы действий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заданий в КИМ-2022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заданий в КИМ-2021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использовать принципы причинно-следственного, структурно-функционального,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временн</a:t>
                      </a:r>
                      <a:r>
                        <a:rPr kumimoji="0" lang="el-G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ό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 и пространственного анализа для изучения исторических процессов и явлений</a:t>
                      </a: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систематизировать разнообразную историческую информацию на основе своих представлений об общих закономерностях исторического процесса</a:t>
                      </a: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3" name="Группа 7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9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0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202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Проверяемые умения и способы действий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310669"/>
              </p:ext>
            </p:extLst>
          </p:nvPr>
        </p:nvGraphicFramePr>
        <p:xfrm>
          <a:off x="179512" y="1988840"/>
          <a:ext cx="8784976" cy="402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92088"/>
                <a:gridCol w="4680520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Код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Умения и способы действий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заданий в КИМ-2022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заданий в КИМ-2021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представлять результаты историко-познавательной деятельности в свободной форме с ориентацией на заданные параметры деятельности (историческое сочинение)</a:t>
                      </a:r>
                      <a:endParaRPr lang="ru-RU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участвовать в групповой</a:t>
                      </a:r>
                    </a:p>
                    <a:p>
                      <a:pPr algn="just"/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исследовательской работе, определять ключевые моменты дискуссии, формулировать собственную позицию по</a:t>
                      </a:r>
                    </a:p>
                    <a:p>
                      <a:pPr algn="just"/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обсуждаемым вопросам, использовать для 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ее 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аргументации 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исторические 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сведения, учитывать различные мнения и интегрировать идеи, организовывать работу группы</a:t>
                      </a:r>
                      <a:endParaRPr lang="ru-RU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3" name="Группа 7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9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0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202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200" dirty="0" smtClean="0"/>
              <a:t>Экзаменационная работа содержит </a:t>
            </a:r>
            <a:r>
              <a:rPr lang="ru-RU" sz="2200" dirty="0" smtClean="0">
                <a:solidFill>
                  <a:schemeClr val="accent2"/>
                </a:solidFill>
              </a:rPr>
              <a:t>19</a:t>
            </a:r>
            <a:r>
              <a:rPr lang="ru-RU" sz="2200" dirty="0" smtClean="0"/>
              <a:t> заданий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№ 1-11 – Часть 1. Содержит 11 заданий с кратким ответом: </a:t>
            </a:r>
          </a:p>
          <a:p>
            <a:pPr algn="just">
              <a:buNone/>
            </a:pPr>
            <a:r>
              <a:rPr lang="ru-RU" sz="2200" dirty="0" smtClean="0"/>
              <a:t>— на установление соответствия элементов, данных в нескольких информационных рядах;</a:t>
            </a:r>
          </a:p>
          <a:p>
            <a:pPr algn="just">
              <a:buNone/>
            </a:pPr>
            <a:r>
              <a:rPr lang="ru-RU" sz="2200" dirty="0" smtClean="0"/>
              <a:t>— на определение последовательности расположения данных элементов;</a:t>
            </a:r>
          </a:p>
          <a:p>
            <a:pPr algn="just">
              <a:buNone/>
            </a:pPr>
            <a:r>
              <a:rPr lang="ru-RU" sz="2200" dirty="0" smtClean="0"/>
              <a:t>— на выбор и запись правильных ответов из предложенного перечня ответов;</a:t>
            </a:r>
          </a:p>
          <a:p>
            <a:pPr algn="just">
              <a:buNone/>
            </a:pPr>
            <a:r>
              <a:rPr lang="ru-RU" sz="2200" dirty="0" smtClean="0"/>
              <a:t>— задания на определение по указанным признакам и запись в виде слова (словосочетания) термина, имени, века, года и т.п.</a:t>
            </a:r>
          </a:p>
          <a:p>
            <a:pPr>
              <a:buNone/>
            </a:pPr>
            <a:endParaRPr lang="ru-RU" sz="2200" dirty="0" smtClean="0"/>
          </a:p>
          <a:p>
            <a:pPr marL="402336" lvl="1" indent="0">
              <a:buNone/>
            </a:pPr>
            <a:r>
              <a:rPr lang="ru-RU" sz="2200" dirty="0" smtClean="0"/>
              <a:t>Максимальное количество баллов – 19</a:t>
            </a:r>
          </a:p>
          <a:p>
            <a:pPr marL="109728" indent="0"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8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9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202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№ 12-19 – Часть 2. Содержит 8 заданий с </a:t>
            </a:r>
            <a:r>
              <a:rPr lang="ru-RU" sz="2400" dirty="0" smtClean="0"/>
              <a:t>развернутым </a:t>
            </a:r>
            <a:r>
              <a:rPr lang="ru-RU" sz="2400" dirty="0" smtClean="0"/>
              <a:t>ответом: </a:t>
            </a:r>
          </a:p>
          <a:p>
            <a:pPr algn="just"/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— №12 и №13. Комплекс заданий на анализ письменного исторического источника.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— №14 и №15. Комплекс заданий на анализ изображения.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— №16. Задание о Великой Отечественной войне на анализ исторических источников и формулирование вывода.</a:t>
            </a:r>
          </a:p>
          <a:p>
            <a:pPr marL="402336" lvl="1" indent="0">
              <a:buNone/>
            </a:pPr>
            <a:endParaRPr lang="ru-RU" sz="2000" dirty="0" smtClean="0"/>
          </a:p>
          <a:p>
            <a:pPr marL="109728" indent="0"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  <p:grpSp>
        <p:nvGrpSpPr>
          <p:cNvPr id="4" name="Группа 6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8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9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202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— №17. Задание на проверку умения устанавливать причинно-следственные связи.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— №18. Задание на проверку знания исторических понятий и умения использовать их в историческом контексте. 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— №19. Задание на умение формулировать аргументы для заданной точки зрения.</a:t>
            </a:r>
          </a:p>
          <a:p>
            <a:pPr marL="402336" lvl="1" indent="0" algn="just">
              <a:buNone/>
            </a:pPr>
            <a:endParaRPr lang="ru-RU" sz="2400" dirty="0" smtClean="0"/>
          </a:p>
          <a:p>
            <a:pPr marL="402336" lvl="1" indent="0" algn="just">
              <a:buNone/>
            </a:pPr>
            <a:r>
              <a:rPr lang="ru-RU" sz="2400" dirty="0" smtClean="0"/>
              <a:t>Максимальное количество баллов – 19</a:t>
            </a:r>
          </a:p>
          <a:p>
            <a:pPr marL="109728" indent="0"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  <p:grpSp>
        <p:nvGrpSpPr>
          <p:cNvPr id="4" name="Группа 6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8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9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202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№4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996952"/>
            <a:ext cx="25922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За основу взяли задание №11 КИМ-2021</a:t>
            </a:r>
          </a:p>
          <a:p>
            <a:pPr marL="0" lvl="1">
              <a:buClr>
                <a:srgbClr val="740000"/>
              </a:buClr>
            </a:pPr>
            <a:endParaRPr lang="ru-RU" sz="2200" dirty="0" smtClean="0">
              <a:solidFill>
                <a:srgbClr val="740000"/>
              </a:solidFill>
            </a:endParaRP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Изменилось содержание задания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51520" y="141277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Систематизация исторической информации, представленной в различных знаковых системах (таблица)</a:t>
            </a:r>
            <a:endParaRPr lang="ru-RU" sz="2200" dirty="0"/>
          </a:p>
        </p:txBody>
      </p:sp>
      <p:pic>
        <p:nvPicPr>
          <p:cNvPr id="1026" name="Picture 2" descr="C:\Users\yuklyukvina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204864"/>
            <a:ext cx="4427363" cy="43204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№6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276872"/>
            <a:ext cx="2880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В КИМ-2022 убрали ограничение на количество верных утверждений</a:t>
            </a:r>
          </a:p>
        </p:txBody>
      </p:sp>
      <p:grpSp>
        <p:nvGrpSpPr>
          <p:cNvPr id="3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51520" y="134076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Работа с письменным историческим источником</a:t>
            </a:r>
            <a:endParaRPr lang="ru-RU" sz="2200" dirty="0"/>
          </a:p>
        </p:txBody>
      </p:sp>
      <p:pic>
        <p:nvPicPr>
          <p:cNvPr id="2050" name="Picture 2" descr="C:\Users\yuklyukvina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916832"/>
            <a:ext cx="4752528" cy="47251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Изменения в КИМ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ЕГЭ-2022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43136"/>
            <a:ext cx="8496944" cy="4325112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Исключили задания 6, 10 и 22 на работу с письменным историческим источником, задание 7 на знание фактов с множественным выбором и задание-задачу 23.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Исключили историческое сочинение – задание 25.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9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0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729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klyukvina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634" y="2924944"/>
            <a:ext cx="6309784" cy="265675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№10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51520" y="134076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Работа с исторической картой (схемой) (соотнесение картографической информации с текстом)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36912"/>
            <a:ext cx="24482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За основу взяли задание №15 КИМ-2021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 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Ученики опираются на карту при работе с текстом</a:t>
            </a:r>
          </a:p>
        </p:txBody>
      </p:sp>
    </p:spTree>
    <p:extLst>
      <p:ext uri="{BB962C8B-B14F-4D97-AF65-F5344CB8AC3E}">
        <p14:creationId xmlns:p14="http://schemas.microsoft.com/office/powerpoint/2010/main" val="421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uklyukvina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181" y="2348880"/>
            <a:ext cx="6168749" cy="30963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№11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996952"/>
            <a:ext cx="2880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В КИМ-2022 убрали ограничение на количество верных утверждений</a:t>
            </a:r>
          </a:p>
        </p:txBody>
      </p:sp>
      <p:grpSp>
        <p:nvGrpSpPr>
          <p:cNvPr id="3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0" y="13407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Работа с исторической картой (схемой) </a:t>
            </a:r>
          </a:p>
          <a:p>
            <a:pPr algn="ctr"/>
            <a:r>
              <a:rPr lang="ru-RU" sz="2200" dirty="0" smtClean="0"/>
              <a:t>(множественный выбор)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1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№14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51520" y="134076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Работа с изображениями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88840"/>
            <a:ext cx="2664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За основу взяли задание №18 КИМ-2021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 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Теперь нужно дать </a:t>
            </a:r>
            <a:r>
              <a:rPr lang="ru-RU" sz="2200" dirty="0" smtClean="0">
                <a:solidFill>
                  <a:srgbClr val="740000"/>
                </a:solidFill>
              </a:rPr>
              <a:t>развернутый </a:t>
            </a:r>
            <a:r>
              <a:rPr lang="ru-RU" sz="2200" dirty="0" smtClean="0">
                <a:solidFill>
                  <a:srgbClr val="740000"/>
                </a:solidFill>
              </a:rPr>
              <a:t>ответ</a:t>
            </a:r>
          </a:p>
          <a:p>
            <a:pPr marL="0" lvl="1">
              <a:buClr>
                <a:srgbClr val="740000"/>
              </a:buClr>
            </a:pPr>
            <a:endParaRPr lang="ru-RU" sz="2200" dirty="0" smtClean="0">
              <a:solidFill>
                <a:srgbClr val="740000"/>
              </a:solidFill>
            </a:endParaRP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Ранее нужно было выбрать верные утверждения</a:t>
            </a:r>
          </a:p>
        </p:txBody>
      </p:sp>
      <p:pic>
        <p:nvPicPr>
          <p:cNvPr id="5122" name="Picture 2" descr="C:\Users\yuklyukvina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844824"/>
            <a:ext cx="5184576" cy="41044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№15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51520" y="134076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Работа с изображениями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88840"/>
            <a:ext cx="2664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За основу взяли задание №19 КИМ-2021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 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Теперь нужно дать </a:t>
            </a:r>
            <a:r>
              <a:rPr lang="ru-RU" sz="2200" dirty="0" smtClean="0">
                <a:solidFill>
                  <a:srgbClr val="740000"/>
                </a:solidFill>
              </a:rPr>
              <a:t>развернутый </a:t>
            </a:r>
            <a:r>
              <a:rPr lang="ru-RU" sz="2200" dirty="0" smtClean="0">
                <a:solidFill>
                  <a:srgbClr val="740000"/>
                </a:solidFill>
              </a:rPr>
              <a:t>ответ</a:t>
            </a:r>
          </a:p>
          <a:p>
            <a:pPr marL="0" lvl="1">
              <a:buClr>
                <a:srgbClr val="740000"/>
              </a:buClr>
            </a:pPr>
            <a:endParaRPr lang="ru-RU" sz="2200" dirty="0" smtClean="0">
              <a:solidFill>
                <a:srgbClr val="740000"/>
              </a:solidFill>
            </a:endParaRP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Ранее нужно было выбрать верные утверждения</a:t>
            </a:r>
          </a:p>
        </p:txBody>
      </p:sp>
      <p:pic>
        <p:nvPicPr>
          <p:cNvPr id="6146" name="Picture 2" descr="C:\Users\yuklyukvina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916832"/>
            <a:ext cx="5328592" cy="43204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№16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51520" y="134076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Работа с письменными историческими источниками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4824"/>
            <a:ext cx="25922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За основу взяли задание №8 КИМ-2021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 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Теперь нужно дать </a:t>
            </a:r>
            <a:r>
              <a:rPr lang="ru-RU" sz="2200" dirty="0" smtClean="0">
                <a:solidFill>
                  <a:srgbClr val="740000"/>
                </a:solidFill>
              </a:rPr>
              <a:t>развернутый </a:t>
            </a:r>
            <a:r>
              <a:rPr lang="ru-RU" sz="2200" dirty="0" smtClean="0">
                <a:solidFill>
                  <a:srgbClr val="740000"/>
                </a:solidFill>
              </a:rPr>
              <a:t>ответ с опорой на исторический источник</a:t>
            </a:r>
          </a:p>
          <a:p>
            <a:pPr marL="0" lvl="1">
              <a:buClr>
                <a:srgbClr val="740000"/>
              </a:buClr>
            </a:pPr>
            <a:endParaRPr lang="ru-RU" sz="2200" dirty="0" smtClean="0">
              <a:solidFill>
                <a:srgbClr val="740000"/>
              </a:solidFill>
            </a:endParaRP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Ранее было задание на соотнесение</a:t>
            </a:r>
          </a:p>
        </p:txBody>
      </p:sp>
      <p:pic>
        <p:nvPicPr>
          <p:cNvPr id="7170" name="Picture 2" descr="C:\Users\yuklyukvina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916832"/>
            <a:ext cx="4824536" cy="449245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№17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51520" y="134076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Использование принципов причинно-следственного, структурно-функционального, </a:t>
            </a:r>
            <a:r>
              <a:rPr lang="ru-RU" sz="2400" dirty="0" err="1" smtClean="0"/>
              <a:t>временн</a:t>
            </a:r>
            <a:r>
              <a:rPr lang="el-GR" sz="2400" dirty="0" smtClean="0"/>
              <a:t>ό</a:t>
            </a:r>
            <a:r>
              <a:rPr lang="ru-RU" sz="2400" dirty="0" smtClean="0"/>
              <a:t>го и пространственного анализа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013176"/>
            <a:ext cx="68407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740000"/>
              </a:buClr>
            </a:pPr>
            <a:r>
              <a:rPr lang="ru-RU" sz="2400" dirty="0" smtClean="0">
                <a:solidFill>
                  <a:srgbClr val="740000"/>
                </a:solidFill>
              </a:rPr>
              <a:t>Это новое задание в КИМ-2022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 </a:t>
            </a:r>
          </a:p>
        </p:txBody>
      </p:sp>
      <p:pic>
        <p:nvPicPr>
          <p:cNvPr id="8194" name="Picture 2" descr="C:\Users\yuklyukvina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3212976"/>
            <a:ext cx="8437426" cy="10081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№18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51520" y="1340768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Знание исторических понятий и умение их использовать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005064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За основу взяли задание №3 и №4 КИМ-2021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 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Теперь нужно дать </a:t>
            </a:r>
            <a:r>
              <a:rPr lang="ru-RU" sz="2200" dirty="0" smtClean="0">
                <a:solidFill>
                  <a:srgbClr val="740000"/>
                </a:solidFill>
              </a:rPr>
              <a:t>развернутый </a:t>
            </a:r>
            <a:r>
              <a:rPr lang="ru-RU" sz="2200" dirty="0" smtClean="0">
                <a:solidFill>
                  <a:srgbClr val="740000"/>
                </a:solidFill>
              </a:rPr>
              <a:t>ответ</a:t>
            </a:r>
          </a:p>
          <a:p>
            <a:pPr marL="0" lvl="1">
              <a:buClr>
                <a:srgbClr val="740000"/>
              </a:buClr>
            </a:pPr>
            <a:endParaRPr lang="ru-RU" sz="2200" dirty="0" smtClean="0">
              <a:solidFill>
                <a:srgbClr val="740000"/>
              </a:solidFill>
            </a:endParaRP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Ранее нужно было выбрать верные утверждения (задание №3) и записать название термина (задание №4)</a:t>
            </a:r>
          </a:p>
        </p:txBody>
      </p:sp>
      <p:pic>
        <p:nvPicPr>
          <p:cNvPr id="9218" name="Picture 2" descr="C:\Users\yuklyukvina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276872"/>
            <a:ext cx="8352928" cy="13232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№19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2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51520" y="134076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Использование исторических сведений для аргументации в ходе дискуссии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564904"/>
            <a:ext cx="25922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За основу взяли задание №24 КИМ-2021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 </a:t>
            </a:r>
          </a:p>
          <a:p>
            <a:pPr marL="0" lvl="1">
              <a:buClr>
                <a:srgbClr val="740000"/>
              </a:buClr>
            </a:pPr>
            <a:r>
              <a:rPr lang="ru-RU" sz="2200" dirty="0" smtClean="0">
                <a:solidFill>
                  <a:srgbClr val="740000"/>
                </a:solidFill>
              </a:rPr>
              <a:t>Добавили сведения по зарубежной истории</a:t>
            </a:r>
          </a:p>
        </p:txBody>
      </p:sp>
      <p:pic>
        <p:nvPicPr>
          <p:cNvPr id="10242" name="Picture 2" descr="C:\Users\yuklyukvina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7770" y="2760420"/>
            <a:ext cx="6294710" cy="258474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Сравнение КИМ-2022 с КИМ-2021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3136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Задания, которые поменяли нумерацию:</a:t>
            </a:r>
            <a:endParaRPr lang="ru-RU" dirty="0"/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505808"/>
              </p:ext>
            </p:extLst>
          </p:nvPr>
        </p:nvGraphicFramePr>
        <p:xfrm>
          <a:off x="467544" y="2564904"/>
          <a:ext cx="8229600" cy="3657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2022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г.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г.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 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 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3 </a:t>
                      </a:r>
                      <a:r>
                        <a:rPr lang="ru-RU" sz="2400" dirty="0" smtClean="0"/>
                        <a:t>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12 </a:t>
                      </a:r>
                      <a:r>
                        <a:rPr lang="ru-RU" sz="2400" dirty="0" smtClean="0"/>
                        <a:t>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1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236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Сравнение КИМ-2022 с КИМ-2021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3136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Задания, которые поменяли нумерацию:</a:t>
            </a:r>
            <a:endParaRPr lang="ru-RU" dirty="0"/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505808"/>
              </p:ext>
            </p:extLst>
          </p:nvPr>
        </p:nvGraphicFramePr>
        <p:xfrm>
          <a:off x="467544" y="2564904"/>
          <a:ext cx="8229600" cy="3657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2022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г.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г.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13 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14 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10 </a:t>
                      </a:r>
                      <a:r>
                        <a:rPr lang="ru-RU" sz="2400" dirty="0" smtClean="0"/>
                        <a:t>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16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21 </a:t>
                      </a:r>
                      <a:r>
                        <a:rPr lang="ru-RU" sz="2400" dirty="0" smtClean="0"/>
                        <a:t>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1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236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Изменения в КИМ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ЕГЭ-2022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43136"/>
            <a:ext cx="8784976" cy="432511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Изменили задания для углубленной проверки </a:t>
            </a:r>
            <a:r>
              <a:rPr lang="ru-RU" sz="2400" dirty="0" smtClean="0"/>
              <a:t>знаний: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— </a:t>
            </a:r>
            <a:r>
              <a:rPr lang="ru-RU" sz="2400" dirty="0" smtClean="0"/>
              <a:t>задания </a:t>
            </a:r>
            <a:r>
              <a:rPr lang="ru-RU" sz="2400" dirty="0" smtClean="0"/>
              <a:t>3 и 4 на знание исторических понятий с кратким ответом преобразовали в задание 18 с развернутым ответом. Теперь проверяется умение использовать понятия в историческом </a:t>
            </a:r>
            <a:r>
              <a:rPr lang="ru-RU" sz="2400" dirty="0" smtClean="0"/>
              <a:t>контексте;</a:t>
            </a: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— </a:t>
            </a:r>
            <a:r>
              <a:rPr lang="ru-RU" sz="2400" dirty="0" smtClean="0"/>
              <a:t>из </a:t>
            </a:r>
            <a:r>
              <a:rPr lang="ru-RU" sz="2400" dirty="0" smtClean="0"/>
              <a:t>задания 11 убрали материал по зарубежной истории и преобразовали его в задание 4. Теперь проверяются знания об исторических событиях регионов России и зарубежных географических объектах, которые связаны с историей </a:t>
            </a:r>
            <a:r>
              <a:rPr lang="ru-RU" sz="2400" dirty="0" smtClean="0"/>
              <a:t>России; 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grpSp>
        <p:nvGrpSpPr>
          <p:cNvPr id="4" name="Группа 7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9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0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729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Сравнение КИМ-2022 с КИМ-2021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3136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Задания, которые поменяли нумерацию:</a:t>
            </a:r>
            <a:endParaRPr lang="ru-RU" dirty="0"/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505808"/>
              </p:ext>
            </p:extLst>
          </p:nvPr>
        </p:nvGraphicFramePr>
        <p:xfrm>
          <a:off x="467544" y="2564904"/>
          <a:ext cx="8229600" cy="2286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2022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г.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г.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19 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16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8 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 задание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 и 4 задания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 задание 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24 задание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8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10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1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236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Изменения в КИМ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ЕГЭ-2022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43136"/>
            <a:ext cx="8784976" cy="43251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— </a:t>
            </a:r>
            <a:r>
              <a:rPr lang="ru-RU" sz="2400" dirty="0" smtClean="0"/>
              <a:t>задание </a:t>
            </a:r>
            <a:r>
              <a:rPr lang="ru-RU" sz="2400" dirty="0" smtClean="0"/>
              <a:t>15 на работу с картой преобразовали в задание 10. Теперь проверяют умения соотносить информацию, представленную в разных знаковых системах – работу и с картой, и с </a:t>
            </a:r>
            <a:r>
              <a:rPr lang="ru-RU" sz="2400" dirty="0" smtClean="0"/>
              <a:t>текстом;</a:t>
            </a: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— </a:t>
            </a:r>
            <a:r>
              <a:rPr lang="ru-RU" sz="2400" dirty="0" smtClean="0"/>
              <a:t>задание </a:t>
            </a:r>
            <a:r>
              <a:rPr lang="ru-RU" sz="2400" dirty="0" smtClean="0"/>
              <a:t>18 и 19 с кратким ответом на работу с изображениями преобразовали в задания 14 и 15 с развернутым ответом. Теперь нужно сделать вывод об изображении и выбрать факт о памятнике </a:t>
            </a:r>
            <a:r>
              <a:rPr lang="ru-RU" sz="2400" dirty="0" smtClean="0"/>
              <a:t>архитектуры;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grpSp>
        <p:nvGrpSpPr>
          <p:cNvPr id="4" name="Группа 7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9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0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729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Изменения в КИМ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ЕГЭ-2022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43136"/>
            <a:ext cx="8784976" cy="43251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— </a:t>
            </a:r>
            <a:r>
              <a:rPr lang="ru-RU" dirty="0" smtClean="0"/>
              <a:t>задание </a:t>
            </a:r>
            <a:r>
              <a:rPr lang="ru-RU" dirty="0" smtClean="0"/>
              <a:t>8 с кратким ответом о Великой Отечественной войне преобразовали в задание 16 с развернутым ответом, которое предполагает опору на исторический </a:t>
            </a:r>
            <a:r>
              <a:rPr lang="ru-RU" dirty="0" smtClean="0"/>
              <a:t>источник;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— </a:t>
            </a:r>
            <a:r>
              <a:rPr lang="ru-RU" dirty="0" smtClean="0"/>
              <a:t>задание </a:t>
            </a:r>
            <a:r>
              <a:rPr lang="ru-RU" dirty="0" smtClean="0"/>
              <a:t>24 на аргументацию преобразовали в задание 19 и добавили материал по истории зарубежных стран.</a:t>
            </a:r>
          </a:p>
          <a:p>
            <a:pPr>
              <a:buNone/>
            </a:pPr>
            <a:endParaRPr lang="ru-RU" sz="2400" dirty="0"/>
          </a:p>
        </p:txBody>
      </p:sp>
      <p:grpSp>
        <p:nvGrpSpPr>
          <p:cNvPr id="4" name="Группа 7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9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0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729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Изменения в КИМ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ЕГЭ-2022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43136"/>
            <a:ext cx="8496944" cy="4325112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Добавили задание 17 на установление причинно-следственных связей.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В заданиях 6 и </a:t>
            </a:r>
            <a:r>
              <a:rPr lang="ru-RU" dirty="0" smtClean="0"/>
              <a:t>11 (</a:t>
            </a:r>
            <a:r>
              <a:rPr lang="ru-RU" dirty="0" smtClean="0"/>
              <a:t>по </a:t>
            </a:r>
            <a:r>
              <a:rPr lang="ru-RU" dirty="0"/>
              <a:t>нумерации 2022 </a:t>
            </a:r>
            <a:r>
              <a:rPr lang="ru-RU" dirty="0" smtClean="0"/>
              <a:t>года) </a:t>
            </a:r>
            <a:r>
              <a:rPr lang="ru-RU" dirty="0" smtClean="0"/>
              <a:t>сняли </a:t>
            </a:r>
            <a:r>
              <a:rPr lang="ru-RU" dirty="0" smtClean="0"/>
              <a:t>ограничение на количество верных утверждений.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Сократили время выполнения работы. Теперь оно 180, а не 235 минут.</a:t>
            </a:r>
            <a:endParaRPr lang="ru-RU" b="1" dirty="0" smtClean="0"/>
          </a:p>
        </p:txBody>
      </p:sp>
      <p:grpSp>
        <p:nvGrpSpPr>
          <p:cNvPr id="4" name="Группа 7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9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10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729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 что обратить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внимание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3136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Время </a:t>
            </a:r>
            <a:endParaRPr lang="ru-RU" dirty="0"/>
          </a:p>
          <a:p>
            <a:r>
              <a:rPr lang="ru-RU" dirty="0"/>
              <a:t>Дополнительное оборудование</a:t>
            </a:r>
          </a:p>
          <a:p>
            <a:r>
              <a:rPr lang="ru-RU" dirty="0" smtClean="0"/>
              <a:t>Первичный </a:t>
            </a:r>
            <a:r>
              <a:rPr lang="ru-RU" dirty="0"/>
              <a:t>балл</a:t>
            </a:r>
          </a:p>
          <a:p>
            <a:r>
              <a:rPr lang="ru-RU" dirty="0" smtClean="0"/>
              <a:t>Проверяемые умения и способы действий</a:t>
            </a:r>
            <a:endParaRPr lang="ru-RU" dirty="0"/>
          </a:p>
          <a:p>
            <a:r>
              <a:rPr lang="ru-RU" dirty="0" smtClean="0"/>
              <a:t>Задания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8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9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58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Время выполнения работы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3136"/>
            <a:ext cx="8229600" cy="4325112"/>
          </a:xfrm>
        </p:spPr>
        <p:txBody>
          <a:bodyPr/>
          <a:lstStyle/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dirty="0" smtClean="0"/>
              <a:t>3 часа (180 минут)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</a:p>
          <a:p>
            <a:pPr marL="109728" indent="0" algn="ctr"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Для учеников с ОВЗ, детей-инвалидов и инвалидов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– </a:t>
            </a:r>
            <a:r>
              <a:rPr lang="ru-RU" dirty="0" smtClean="0"/>
              <a:t>4 часа 30 минут (270 минут) </a:t>
            </a:r>
            <a:endParaRPr lang="ru-RU" dirty="0" smtClean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8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9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58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Дополнительное оборудование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3136"/>
            <a:ext cx="8229600" cy="43251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Не предусмотрено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6381328"/>
            <a:ext cx="9036496" cy="321475"/>
            <a:chOff x="81888" y="6444538"/>
            <a:chExt cx="8135839" cy="321475"/>
          </a:xfrm>
        </p:grpSpPr>
        <p:pic>
          <p:nvPicPr>
            <p:cNvPr id="8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888" y="6444538"/>
              <a:ext cx="1135516" cy="321475"/>
            </a:xfrm>
            <a:prstGeom prst="rect">
              <a:avLst/>
            </a:prstGeom>
            <a:noFill/>
          </p:spPr>
        </p:pic>
        <p:pic>
          <p:nvPicPr>
            <p:cNvPr id="9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t="1" r="50000" b="15600"/>
            <a:stretch/>
          </p:blipFill>
          <p:spPr bwMode="auto">
            <a:xfrm>
              <a:off x="7398330" y="6589576"/>
              <a:ext cx="819397" cy="1764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321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2">
      <a:dk1>
        <a:sysClr val="windowText" lastClr="000000"/>
      </a:dk1>
      <a:lt1>
        <a:sysClr val="window" lastClr="FFFFFF"/>
      </a:lt1>
      <a:dk2>
        <a:srgbClr val="FFDEA4"/>
      </a:dk2>
      <a:lt2>
        <a:srgbClr val="DFE6D0"/>
      </a:lt2>
      <a:accent1>
        <a:srgbClr val="759AA5"/>
      </a:accent1>
      <a:accent2>
        <a:srgbClr val="740000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967</TotalTime>
  <Words>1214</Words>
  <Application>Microsoft Office PowerPoint</Application>
  <PresentationFormat>Экран (4:3)</PresentationFormat>
  <Paragraphs>283</Paragraphs>
  <Slides>30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ЕГЭ-2022 по истории</vt:lpstr>
      <vt:lpstr>Изменения в КИМ ЕГЭ-2022</vt:lpstr>
      <vt:lpstr>Изменения в КИМ ЕГЭ-2022</vt:lpstr>
      <vt:lpstr>Изменения в КИМ ЕГЭ-2022</vt:lpstr>
      <vt:lpstr>Изменения в КИМ ЕГЭ-2022</vt:lpstr>
      <vt:lpstr>Изменения в КИМ ЕГЭ-2022</vt:lpstr>
      <vt:lpstr>На что обратить внимание</vt:lpstr>
      <vt:lpstr>Время выполнения работы </vt:lpstr>
      <vt:lpstr>Дополнительное оборудование</vt:lpstr>
      <vt:lpstr>Первичный балл</vt:lpstr>
      <vt:lpstr>Проверяемые умения и способы действий</vt:lpstr>
      <vt:lpstr>Проверяемые умения и способы действий</vt:lpstr>
      <vt:lpstr>Проверяемые умения и способы действий</vt:lpstr>
      <vt:lpstr>Проверяемые умения и способы действий</vt:lpstr>
      <vt:lpstr>Задания</vt:lpstr>
      <vt:lpstr>Задания</vt:lpstr>
      <vt:lpstr>Задания</vt:lpstr>
      <vt:lpstr>Задание №4</vt:lpstr>
      <vt:lpstr>Задание №6</vt:lpstr>
      <vt:lpstr>Задание №10</vt:lpstr>
      <vt:lpstr>Задание №11</vt:lpstr>
      <vt:lpstr>Задание №14</vt:lpstr>
      <vt:lpstr>Задание №15</vt:lpstr>
      <vt:lpstr>Задание №16</vt:lpstr>
      <vt:lpstr>Задание №17</vt:lpstr>
      <vt:lpstr>Задание №18</vt:lpstr>
      <vt:lpstr>Задание №19</vt:lpstr>
      <vt:lpstr>Сравнение КИМ-2022 с КИМ-2021</vt:lpstr>
      <vt:lpstr>Сравнение КИМ-2022 с КИМ-2021</vt:lpstr>
      <vt:lpstr>Сравнение КИМ-2022 с КИМ-2021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ОГЭ-2021  по русскому языку</dc:title>
  <dc:creator>Sony</dc:creator>
  <cp:lastModifiedBy>Sony</cp:lastModifiedBy>
  <cp:revision>161</cp:revision>
  <dcterms:created xsi:type="dcterms:W3CDTF">2020-08-31T10:23:09Z</dcterms:created>
  <dcterms:modified xsi:type="dcterms:W3CDTF">2021-10-23T13:39:03Z</dcterms:modified>
</cp:coreProperties>
</file>