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8" r:id="rId6"/>
    <p:sldId id="264" r:id="rId7"/>
    <p:sldId id="265" r:id="rId8"/>
    <p:sldId id="266" r:id="rId9"/>
    <p:sldId id="262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4582-D263-4886-B7C9-484EFDD78CE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41650-01CF-4BBE-953F-DDC2E2442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41650-01CF-4BBE-953F-DDC2E2442A3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4466F-600F-4041-9125-C3143AF3F483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58D8-7E44-411C-9808-9E5ED164B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844824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Родник  красоты  и знания – в народных  корнях  искусства»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2068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ГБОУ ШКОЛА № 605 С УГЛУБЛЕННЫМ ИЗУЧЕНИЕМ НЕМЕЦКОГО ЯЗЫКА ВЫБОРГСКОГО РАЙОНА САНКТ-ПЕТЕРБУРГА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19675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Школьная библиотека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1331640" y="511480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Виртуальная книжная выставка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5091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9807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12+</a:t>
            </a:r>
            <a:endParaRPr lang="ru-RU" sz="2400" b="1" dirty="0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139952" y="856058"/>
            <a:ext cx="44644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 России мастеров не мало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Тех, чьи руки чудо создают,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ремеслах свою Россию славят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по миру славу ей несут!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4" descr="Narodnye_promisly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683568" y="836712"/>
            <a:ext cx="2986178" cy="399600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39552" y="5373216"/>
            <a:ext cx="4968552" cy="79208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44522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Клиентов А. Народные промыслы / А. Клиентов. – М.: Белый город, 2004. – 48 с.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gorodekaya-rospis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139952" y="2852936"/>
            <a:ext cx="2052000" cy="1539000"/>
          </a:xfrm>
          <a:prstGeom prst="rect">
            <a:avLst/>
          </a:prstGeom>
        </p:spPr>
      </p:pic>
      <p:pic>
        <p:nvPicPr>
          <p:cNvPr id="9" name="Рисунок 8" descr="5-6-1024x768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6444208" y="2708920"/>
            <a:ext cx="2016000" cy="1512000"/>
          </a:xfrm>
          <a:prstGeom prst="rect">
            <a:avLst/>
          </a:prstGeom>
        </p:spPr>
      </p:pic>
      <p:pic>
        <p:nvPicPr>
          <p:cNvPr id="10" name="Рисунок 9" descr="KASN4312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5796136" y="4509120"/>
            <a:ext cx="2196000" cy="1464714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pic>
        <p:nvPicPr>
          <p:cNvPr id="3" name="Рисунок 2" descr="1927250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827584" y="548680"/>
            <a:ext cx="2576750" cy="39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332656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«Человек поцветет и увянет, а думка его в поделке навеки останется!» — утверждал один сказочный мастер. Но вовсе не стремление к собственному бессмертию, а страсть к искусству вдохновляла всех, кто искал красоту в мертвом камне, металле, дереве.  Рисунки и схемы помогут вам быстро и эффективно освоить работу с доступными природными материалами, пользуясь несложными инструментами.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581128"/>
            <a:ext cx="4104456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Декоративно-прикладное искусство [Текст] : современная энциклопедия / [Л. В. </a:t>
            </a:r>
            <a:r>
              <a:rPr lang="ru-RU" b="1" dirty="0" err="1" smtClean="0">
                <a:solidFill>
                  <a:schemeClr val="bg1"/>
                </a:solidFill>
              </a:rPr>
              <a:t>Варава</a:t>
            </a:r>
            <a:r>
              <a:rPr lang="ru-RU" b="1" dirty="0" smtClean="0">
                <a:solidFill>
                  <a:schemeClr val="bg1"/>
                </a:solidFill>
              </a:rPr>
              <a:t>] ; </a:t>
            </a:r>
            <a:r>
              <a:rPr lang="ru-RU" b="1" dirty="0" err="1" smtClean="0">
                <a:solidFill>
                  <a:schemeClr val="bg1"/>
                </a:solidFill>
              </a:rPr>
              <a:t>худож</a:t>
            </a:r>
            <a:r>
              <a:rPr lang="ru-RU" b="1" dirty="0" smtClean="0">
                <a:solidFill>
                  <a:schemeClr val="bg1"/>
                </a:solidFill>
              </a:rPr>
              <a:t>. Т. В. </a:t>
            </a:r>
            <a:r>
              <a:rPr lang="ru-RU" b="1" dirty="0" err="1" smtClean="0">
                <a:solidFill>
                  <a:schemeClr val="bg1"/>
                </a:solidFill>
              </a:rPr>
              <a:t>Галян</a:t>
            </a:r>
            <a:r>
              <a:rPr lang="ru-RU" b="1" dirty="0" smtClean="0">
                <a:solidFill>
                  <a:schemeClr val="bg1"/>
                </a:solidFill>
              </a:rPr>
              <a:t>. - Ростов-на-Дону : Феникс [и др.], 2007. - 303, [1] с. : ил. - (Город мастеров).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2736304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1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3" name="Рисунок 2" descr="1017091259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7624" t="5298" r="3432" b="6393"/>
          <a:stretch>
            <a:fillRect/>
          </a:stretch>
        </p:blipFill>
        <p:spPr>
          <a:xfrm>
            <a:off x="611560" y="836712"/>
            <a:ext cx="3124800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79912" y="69269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Книга рассказывает о возникновении, развитии и особенностях традиционных народных промыслов России,  знакомит с  деревянными и глиняными игрушками, кружевоплетением, валянием и берестяным промыслом. 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996952"/>
            <a:ext cx="424847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Детям о народных промыслах России [Текст]   / О. Н. Алексеева. - Санкт-Петербург : Паритет, 2017. - 95 с. : цв. ил.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99992" y="4077072"/>
            <a:ext cx="3024336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971600" y="3521333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187623" y="3833318"/>
            <a:ext cx="1728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s1200 (2)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1259631" y="836712"/>
            <a:ext cx="5076000" cy="362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75396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43808" y="4485333"/>
            <a:ext cx="58218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Фарфоровые чайники, подсвечники, часы,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Животные и птицы невиданной красы.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Деревня в Подмосковье прославилась теперь.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Известно всем в народе её названье – Гжель.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1200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764703"/>
            <a:ext cx="5292000" cy="3524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8" y="404665"/>
            <a:ext cx="2232248" cy="621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Есть на Волге город древний,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Под названьем Городец.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Славится по всей России,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Своей росписью творец.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Распускаются букеты,            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Ярко красками горя,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Чудо – птицы там порхают,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Будто в сказку нас зовя.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s1200 (4).jpg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tretch>
            <a:fillRect/>
          </a:stretch>
        </p:blipFill>
        <p:spPr>
          <a:xfrm>
            <a:off x="827584" y="4509120"/>
            <a:ext cx="2068465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00_692d8a286d.jpg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3491880" y="4509121"/>
            <a:ext cx="212400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052736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Славилась Россия чудо -мастерами,</a:t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Дерево и глину в сказку превращали.</a:t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Красками и кистью красоту творили;</a:t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Своему искусству молодых учили.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s1200 (5)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 t="11151"/>
          <a:stretch>
            <a:fillRect/>
          </a:stretch>
        </p:blipFill>
        <p:spPr>
          <a:xfrm>
            <a:off x="2195736" y="3140968"/>
            <a:ext cx="4483993" cy="298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990649"/>
            <a:ext cx="7560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Светлая нить традиций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depositphotos_72604125-stock-photo-wedding-bread-from-wheat-flo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132856"/>
            <a:ext cx="5760640" cy="3834796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276166-1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755576" y="764704"/>
            <a:ext cx="3213000" cy="42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229200"/>
            <a:ext cx="784887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Детям о традициях и праздниках русского народа [Текст] / [сост. С. Ю. Куликова ; рис. М. В. Марковой ]. - Санкт-Петербург : Паритет, 2015. - 94 с. : </a:t>
            </a:r>
            <a:r>
              <a:rPr lang="ru-RU" b="1" dirty="0" err="1" smtClean="0">
                <a:solidFill>
                  <a:schemeClr val="bg1"/>
                </a:solidFill>
              </a:rPr>
              <a:t>цв</a:t>
            </a:r>
            <a:r>
              <a:rPr lang="ru-RU" b="1" dirty="0" smtClean="0">
                <a:solidFill>
                  <a:schemeClr val="bg1"/>
                </a:solidFill>
              </a:rPr>
              <a:t>. ил.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908720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В книге, посвященной русским народным обычаям и праздникам, особое место уделено семейным традициям и народным играм с участием в них детей. Поговорки, пословицы, загадки дополняют рассказ о главных праздниках народного календаря .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9000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бычаи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755576" y="764704"/>
            <a:ext cx="2760455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764704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В этой книге собраны исчерпывающие сведения о русских обычаях и традициях, которые складывались веками. Читатель узнает, как на Руси праздновали рождение человека, крестили новорожденных, справляли день ангела, свадьбы, новоселье.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11560" y="4941168"/>
            <a:ext cx="7992888" cy="11521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4941169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Русские обычаи и обряды [Текст] : семейные обычаи, календарные обряды, подвижные праздники / [авт.-сост. Н. А. Юдина]. - Москва : Вече, 2006. - 316, [4] с. - (Наши традиции).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7075443.cover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755575" y="692696"/>
            <a:ext cx="3129107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692696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Книга познакомит вас с многочисленными народами нашей страны, с их историей, праздниками, обрядами и обычаями.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157192"/>
            <a:ext cx="777686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Народы России. Праздники, обычаи, обряды [Текст]   / [М. М. Бронштейн и др. ; </a:t>
            </a:r>
            <a:r>
              <a:rPr lang="ru-RU" b="1" dirty="0" err="1" smtClean="0">
                <a:solidFill>
                  <a:schemeClr val="bg1"/>
                </a:solidFill>
              </a:rPr>
              <a:t>худож</a:t>
            </a:r>
            <a:r>
              <a:rPr lang="ru-RU" b="1" dirty="0" smtClean="0">
                <a:solidFill>
                  <a:schemeClr val="bg1"/>
                </a:solidFill>
              </a:rPr>
              <a:t>. И. В. Максимова и др.]. - Москва : РОСМЭН, 2012. - 95 с.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13.jpg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rcRect l="25987" t="22400" r="19288" b="17401"/>
          <a:stretch>
            <a:fillRect/>
          </a:stretch>
        </p:blipFill>
        <p:spPr>
          <a:xfrm>
            <a:off x="4572000" y="2924944"/>
            <a:ext cx="3456000" cy="2138448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115616" y="143774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Дорогие читатели!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3"/>
            <a:ext cx="79208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Мы представляем Вашему вниманию виртуальную книжную выставку: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cs typeface="Aharoni" pitchFamily="2" charset="-79"/>
              </a:rPr>
              <a:t>Родник красоты и знания – в народных корнях  искусства</a:t>
            </a:r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».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Народное творчество – основа русской культуры, ее душа, суть , ее корни. Однако как мало мы знаем о традициях, обычаях и обрядах наших предков сегодня.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Чтобы любить свою Родину, нужно знать ее  культуру, ее корни.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Возьмите! Прочтите</a:t>
            </a:r>
            <a:r>
              <a:rPr lang="ru-RU" sz="2400" b="1" dirty="0" smtClean="0">
                <a:solidFill>
                  <a:srgbClr val="002060"/>
                </a:solidFill>
              </a:rPr>
              <a:t>! Вы узнаете много нового и интересного.</a:t>
            </a:r>
          </a:p>
          <a:p>
            <a:r>
              <a:rPr lang="ru-RU" sz="2000" dirty="0" smtClean="0"/>
              <a:t>     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Monotype Corsiva" pitchFamily="66" charset="0"/>
              <a:cs typeface="Aharoni" pitchFamily="2" charset="-79"/>
            </a:endParaRPr>
          </a:p>
          <a:p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62068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Берегите  старину!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  <a:cs typeface="Aharoni" pitchFamily="2" charset="-79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                                   (Николай Рерих)</a:t>
            </a:r>
            <a:endParaRPr lang="ru-RU" sz="2000" i="1" dirty="0">
              <a:solidFill>
                <a:srgbClr val="FF0000"/>
              </a:solidFill>
              <a:latin typeface="Monotype Corsiva" pitchFamily="66" charset="0"/>
              <a:cs typeface="Aharoni" pitchFamily="2" charset="-79"/>
            </a:endParaRPr>
          </a:p>
        </p:txBody>
      </p:sp>
    </p:spTree>
  </p:cSld>
  <p:clrMapOvr>
    <a:masterClrMapping/>
  </p:clrMapOvr>
  <p:transition spd="med" advClick="0" advTm="11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514140070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313430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maslenitsa-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429000"/>
            <a:ext cx="3492000" cy="23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292cb3bb6867b846e393428d22e6cd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980728"/>
            <a:ext cx="3168000" cy="21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motto.net_.ua-735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429000"/>
            <a:ext cx="3312368" cy="230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963" y="2636912"/>
            <a:ext cx="79374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 ВНИМАНИЕ!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58924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Жихарева Н.И.,</a:t>
            </a:r>
          </a:p>
          <a:p>
            <a:r>
              <a:rPr lang="ru-RU" dirty="0" smtClean="0"/>
              <a:t>библиотекарь</a:t>
            </a:r>
            <a:endParaRPr lang="ru-RU" dirty="0"/>
          </a:p>
        </p:txBody>
      </p:sp>
      <p:pic>
        <p:nvPicPr>
          <p:cNvPr id="6" name="Рисунок 5" descr="39609e6d2279a79d1a0e32d824e20a3d--jester-harlequ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789040"/>
            <a:ext cx="2321152" cy="2340075"/>
          </a:xfrm>
          <a:prstGeom prst="rect">
            <a:avLst/>
          </a:prstGeom>
        </p:spPr>
      </p:pic>
      <p:pic>
        <p:nvPicPr>
          <p:cNvPr id="7" name="Рисунок 6" descr="0016-016-Narodnyj-folk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764704"/>
            <a:ext cx="2459765" cy="1844824"/>
          </a:xfrm>
          <a:prstGeom prst="rect">
            <a:avLst/>
          </a:prstGeom>
        </p:spPr>
      </p:pic>
      <p:pic>
        <p:nvPicPr>
          <p:cNvPr id="8" name="Рисунок 7" descr="0002-002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764704"/>
            <a:ext cx="1229882" cy="1844824"/>
          </a:xfrm>
          <a:prstGeom prst="rect">
            <a:avLst/>
          </a:prstGeom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764703"/>
            <a:ext cx="2712001" cy="1800000"/>
          </a:xfrm>
          <a:prstGeom prst="rect">
            <a:avLst/>
          </a:prstGeom>
        </p:spPr>
      </p:pic>
      <p:pic>
        <p:nvPicPr>
          <p:cNvPr id="10" name="Рисунок 9" descr="17.jpg"/>
          <p:cNvPicPr>
            <a:picLocks noChangeAspect="1"/>
          </p:cNvPicPr>
          <p:nvPr/>
        </p:nvPicPr>
        <p:blipFill>
          <a:blip r:embed="rId7" cstate="print">
            <a:lum bright="-20000" contrast="20000"/>
          </a:blip>
          <a:stretch>
            <a:fillRect/>
          </a:stretch>
        </p:blipFill>
        <p:spPr>
          <a:xfrm>
            <a:off x="1187624" y="3573016"/>
            <a:ext cx="1944000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«Слово народное – мудрости кладезь»</a:t>
            </a:r>
            <a:endParaRPr lang="ru-RU" sz="4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149081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+mj-lt"/>
              </a:rPr>
              <a:t>«Человеку важно знать свои корни – отдельному человеку, семье, народу – тогда воздух, которым мы дышим, будет целебен и вкусен, дороже будет взрастившая нас земля и легче будет почувствовать назначение и смысл человеческой жизни».     В.Песков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V8mBTOhPsY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2771800" y="1556792"/>
            <a:ext cx="3420000" cy="247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779912" y="706090"/>
            <a:ext cx="48245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     Слово «фольклор» появилось в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XIX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 веке, пришло из английского языка. Оно в буквальном переводе означает «народная мудрость», устное народное творчество.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83568" y="5301208"/>
            <a:ext cx="3600400" cy="864096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8" name="Рисунок 7" descr="pic5451_1 (1)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b="9150"/>
          <a:stretch>
            <a:fillRect/>
          </a:stretch>
        </p:blipFill>
        <p:spPr>
          <a:xfrm>
            <a:off x="683568" y="764704"/>
            <a:ext cx="3024000" cy="4306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4788024" y="3717032"/>
            <a:ext cx="3349521" cy="234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522920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Русский фольклор [Текст]: /Сост. В. Аникин.- М.: Худ. лит.,1986. -367с.(Классики и современники).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49289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В книгу вошли наиболее известные образцы русского народного творчества.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user_file_595222aea3328_24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11019" b="2736"/>
          <a:stretch>
            <a:fillRect/>
          </a:stretch>
        </p:blipFill>
        <p:spPr>
          <a:xfrm>
            <a:off x="827584" y="764704"/>
            <a:ext cx="7569126" cy="48960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34672"/>
          </a:xfrm>
          <a:prstGeom prst="rect">
            <a:avLst/>
          </a:prstGeom>
        </p:spPr>
      </p:pic>
      <p:pic>
        <p:nvPicPr>
          <p:cNvPr id="3" name="Рисунок 2" descr="img14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683568" y="1196752"/>
            <a:ext cx="4896544" cy="3672408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 flipV="1">
            <a:off x="611560" y="5157192"/>
            <a:ext cx="4608512" cy="93610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84168" y="1300118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11560" y="5194111"/>
            <a:ext cx="4680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Даль, В.И. Пословицы русского народа [Текст]: /В.И.Даль. - М.: «Эксмо-Пресс», 2000. -  612с.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fb5599be48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365104"/>
            <a:ext cx="2486445" cy="223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836712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Береги платье снову, а честь смолоду.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Ученье лучше богатства.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Любишь кататься- люби и саночки возить.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43408"/>
            <a:ext cx="9972600" cy="756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0729139_0a551d80a6276ba0f06f122ec416bc61_800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5436096" y="4797152"/>
            <a:ext cx="1984149" cy="16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411790-1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t="2751" b="4621"/>
          <a:stretch>
            <a:fillRect/>
          </a:stretch>
        </p:blipFill>
        <p:spPr>
          <a:xfrm>
            <a:off x="6660232" y="2492896"/>
            <a:ext cx="1800000" cy="222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2835759._UY630_SR1200,630_.jpg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rcRect l="33463" r="33463"/>
          <a:stretch>
            <a:fillRect/>
          </a:stretch>
        </p:blipFill>
        <p:spPr>
          <a:xfrm>
            <a:off x="755576" y="692696"/>
            <a:ext cx="2592000" cy="4114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908720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В сборник включены русские народные сказки: о животных, волшебные, бытовые. 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5043046"/>
            <a:ext cx="4032448" cy="92333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Русские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народные сказки [Текст]: /Сост. В. Аникина.- М. : Правда, 198</a:t>
            </a: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- 376с., ил.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3" name="Рисунок 12" descr="s1200 (1).jpg"/>
          <p:cNvPicPr>
            <a:picLocks noChangeAspect="1"/>
          </p:cNvPicPr>
          <p:nvPr/>
        </p:nvPicPr>
        <p:blipFill>
          <a:blip r:embed="rId6" cstate="print">
            <a:lum bright="-10000"/>
          </a:blip>
          <a:stretch>
            <a:fillRect/>
          </a:stretch>
        </p:blipFill>
        <p:spPr>
          <a:xfrm>
            <a:off x="3563888" y="2636912"/>
            <a:ext cx="2769231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448437" flipV="1">
            <a:off x="3767890" y="1087998"/>
            <a:ext cx="3483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Не лает, не кусает, а в дом не пускает.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952799" flipV="1">
            <a:off x="4159218" y="4811543"/>
            <a:ext cx="391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Если он на дне лежит,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Судно вдаль не побежит.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t=800,800_wm_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908720"/>
            <a:ext cx="748801" cy="762139"/>
          </a:xfrm>
          <a:prstGeom prst="rect">
            <a:avLst/>
          </a:prstGeom>
        </p:spPr>
      </p:pic>
      <p:pic>
        <p:nvPicPr>
          <p:cNvPr id="7" name="Рисунок 6" descr="anchor-clip-art-anch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132856"/>
            <a:ext cx="858641" cy="910159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611560" y="5013176"/>
            <a:ext cx="3240360" cy="11521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499992" y="43934"/>
            <a:ext cx="164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01317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Лысаков, В.Г. 1000 загадок [Текст]: / В.Г.Лысаков.- М. : АСТ; Донецк: </a:t>
            </a:r>
            <a:r>
              <a:rPr lang="ru-RU" b="1" dirty="0" err="1" smtClean="0">
                <a:solidFill>
                  <a:schemeClr val="bg1"/>
                </a:solidFill>
              </a:rPr>
              <a:t>Сталкер</a:t>
            </a:r>
            <a:r>
              <a:rPr lang="ru-RU" b="1" dirty="0" smtClean="0">
                <a:solidFill>
                  <a:schemeClr val="bg1"/>
                </a:solidFill>
              </a:rPr>
              <a:t>, 2006. - 318с., ил.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348880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Жизнь полна загадок и секретов. И мы с раннего детства пытаемся разгадать их. Эта книга поможет     ответить на многие вопросы из жизни человека и природы, пополнить свой арсенал новой информацией .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71de5fed-97b8-11e5-a8a9-003048d50275.jpg"/>
          <p:cNvPicPr>
            <a:picLocks noChangeAspect="1"/>
          </p:cNvPicPr>
          <p:nvPr/>
        </p:nvPicPr>
        <p:blipFill>
          <a:blip r:embed="rId5" cstate="print"/>
          <a:srcRect l="17451" r="17450"/>
          <a:stretch>
            <a:fillRect/>
          </a:stretch>
        </p:blipFill>
        <p:spPr>
          <a:xfrm>
            <a:off x="611560" y="692696"/>
            <a:ext cx="2741954" cy="4212000"/>
          </a:xfrm>
          <a:prstGeom prst="rect">
            <a:avLst/>
          </a:prstGeom>
        </p:spPr>
      </p:pic>
      <p:pic>
        <p:nvPicPr>
          <p:cNvPr id="13" name="Рисунок 12" descr="anchor-clip-art-ancho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4869160"/>
            <a:ext cx="648072" cy="686956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намент-травы-рамки-483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 rot="10800000" flipV="1">
            <a:off x="611560" y="748944"/>
            <a:ext cx="8064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Русь красавица, мастерами славится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58112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«Откуда же пришла красота в повседневный быт, в резьбу, в кружева, в вышивку, в песню, в танец,  в живопись? Да из души человека, откуда же ей еще было прийти!»   </a:t>
            </a:r>
            <a:r>
              <a:rPr lang="ru-RU" sz="2400" dirty="0" smtClean="0">
                <a:solidFill>
                  <a:srgbClr val="0070C0"/>
                </a:solidFill>
              </a:rPr>
              <a:t>                        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В.Солоухин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813670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2483768" y="1556792"/>
            <a:ext cx="3672408" cy="2944989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871</Words>
  <Application>Microsoft Office PowerPoint</Application>
  <PresentationFormat>Экран (4:3)</PresentationFormat>
  <Paragraphs>60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Lenochka</dc:creator>
  <cp:lastModifiedBy>Lenochka</cp:lastModifiedBy>
  <cp:revision>87</cp:revision>
  <dcterms:created xsi:type="dcterms:W3CDTF">2020-04-13T17:14:59Z</dcterms:created>
  <dcterms:modified xsi:type="dcterms:W3CDTF">2020-04-17T11:24:03Z</dcterms:modified>
</cp:coreProperties>
</file>