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81" r:id="rId3"/>
    <p:sldId id="298" r:id="rId4"/>
    <p:sldId id="299" r:id="rId5"/>
    <p:sldId id="258" r:id="rId6"/>
    <p:sldId id="259" r:id="rId7"/>
    <p:sldId id="285" r:id="rId8"/>
    <p:sldId id="273" r:id="rId9"/>
    <p:sldId id="260" r:id="rId10"/>
    <p:sldId id="300" r:id="rId11"/>
    <p:sldId id="301" r:id="rId12"/>
    <p:sldId id="262" r:id="rId13"/>
    <p:sldId id="286" r:id="rId14"/>
    <p:sldId id="267" r:id="rId15"/>
    <p:sldId id="302" r:id="rId16"/>
    <p:sldId id="303" r:id="rId17"/>
    <p:sldId id="304" r:id="rId18"/>
    <p:sldId id="280" r:id="rId19"/>
    <p:sldId id="305" r:id="rId20"/>
    <p:sldId id="306" r:id="rId21"/>
    <p:sldId id="307" r:id="rId22"/>
    <p:sldId id="30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>
        <p:scale>
          <a:sx n="70" d="100"/>
          <a:sy n="70" d="100"/>
        </p:scale>
        <p:origin x="-126" y="-4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23.10.2021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 smtClean="0">
                <a:solidFill>
                  <a:schemeClr val="accent2"/>
                </a:solidFill>
              </a:rPr>
              <a:t>ЕГЭ-2022</a:t>
            </a:r>
            <a:r>
              <a:rPr lang="ru-RU" sz="6000" dirty="0" smtClean="0">
                <a:solidFill>
                  <a:schemeClr val="accent2"/>
                </a:solidFill>
              </a:rPr>
              <a:t/>
            </a:r>
            <a:br>
              <a:rPr lang="ru-RU" sz="6000" dirty="0" smtClean="0">
                <a:solidFill>
                  <a:schemeClr val="accent2"/>
                </a:solidFill>
              </a:rPr>
            </a:br>
            <a:r>
              <a:rPr lang="ru-RU" sz="6000" dirty="0" smtClean="0">
                <a:solidFill>
                  <a:schemeClr val="accent2"/>
                </a:solidFill>
              </a:rPr>
              <a:t>по химии</a:t>
            </a:r>
            <a:endParaRPr lang="ru-RU" sz="6000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chemeClr val="accent2"/>
                </a:solidFill>
              </a:rPr>
              <a:t>Задания, требования и изменения</a:t>
            </a:r>
            <a:endParaRPr lang="ru-RU" sz="3200" dirty="0">
              <a:solidFill>
                <a:schemeClr val="accent2"/>
              </a:solidFill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1772816"/>
          <a:ext cx="8712967" cy="481772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/>
                <a:gridCol w="4213143"/>
                <a:gridCol w="2016224"/>
                <a:gridCol w="2016223"/>
              </a:tblGrid>
              <a:tr h="1224136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Содержательный</a:t>
                      </a:r>
                      <a:r>
                        <a:rPr lang="ru-RU" sz="2400" baseline="0" dirty="0" smtClean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97848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Неорганические вещества: </a:t>
                      </a:r>
                      <a:r>
                        <a:rPr kumimoji="0" lang="ru-RU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классификация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номенклатура, особенности состава, строения, химические свойства и генетическая</a:t>
                      </a:r>
                    </a:p>
                    <a:p>
                      <a:pPr algn="just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связь веществ различных классов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0200"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Органические вещества: 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классификация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 номенклатура, химические свойства и генетическая связь веществ различных классов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1151348"/>
              </p:ext>
            </p:extLst>
          </p:nvPr>
        </p:nvGraphicFramePr>
        <p:xfrm>
          <a:off x="251520" y="1772816"/>
          <a:ext cx="8712967" cy="42062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/>
                <a:gridCol w="4213143"/>
                <a:gridCol w="2016224"/>
                <a:gridCol w="2016223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Содержательный</a:t>
                      </a:r>
                      <a:r>
                        <a:rPr lang="ru-RU" sz="2400" baseline="0" dirty="0" smtClean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Методы познания в химии. Химия и жизнь: </a:t>
                      </a:r>
                      <a:r>
                        <a:rPr kumimoji="0" lang="ru-RU" sz="1800" b="0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экспериментальные основы</a:t>
                      </a:r>
                    </a:p>
                    <a:p>
                      <a:pPr algn="just"/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химии, общие представления о промышленных способах получения важнейших веществ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Расчеты </a:t>
                      </a:r>
                      <a:r>
                        <a:rPr kumimoji="0" lang="ru-RU" sz="18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 химическим формулам и уравнениям реакций</a:t>
                      </a:r>
                      <a:endParaRPr lang="ru-RU" sz="2400" b="1" i="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 smtClean="0"/>
              <a:t>Экзаменационная работа содержит </a:t>
            </a:r>
            <a:r>
              <a:rPr lang="ru-RU" dirty="0" smtClean="0">
                <a:solidFill>
                  <a:schemeClr val="accent2"/>
                </a:solidFill>
              </a:rPr>
              <a:t>34</a:t>
            </a:r>
            <a:r>
              <a:rPr lang="ru-RU" dirty="0" smtClean="0"/>
              <a:t> задания</a:t>
            </a:r>
          </a:p>
          <a:p>
            <a:endParaRPr lang="ru-RU" dirty="0" smtClean="0"/>
          </a:p>
          <a:p>
            <a:r>
              <a:rPr lang="ru-RU" dirty="0" smtClean="0"/>
              <a:t>№ 1-28 – Часть 1. Задания с кратким ответом в виде числа, последовательности цифр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36</a:t>
            </a:r>
          </a:p>
          <a:p>
            <a:pPr marL="109728" indent="0">
              <a:buNone/>
            </a:pPr>
            <a:endParaRPr lang="ru-RU" dirty="0" smtClean="0"/>
          </a:p>
          <a:p>
            <a:r>
              <a:rPr lang="ru-RU" dirty="0" smtClean="0"/>
              <a:t>№ 29-34 – Часть 2. Задания с развернутым ответом</a:t>
            </a:r>
          </a:p>
          <a:p>
            <a:pPr marL="402336" lvl="1" indent="0">
              <a:buNone/>
            </a:pPr>
            <a:r>
              <a:rPr lang="ru-RU" sz="2800" dirty="0" smtClean="0"/>
              <a:t>Максимальное количество баллов – 20</a:t>
            </a:r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№5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556792"/>
            <a:ext cx="8208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Классификация неорганических веществ. Номенклатура неорганических веществ (тривиальная и международная)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79512" y="3429000"/>
            <a:ext cx="33123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accent2"/>
                </a:solidFill>
              </a:rPr>
              <a:t>Изменилась форма подачи задания №5 КИМ-2022</a:t>
            </a:r>
            <a:endParaRPr lang="ru-RU" sz="2400" dirty="0">
              <a:solidFill>
                <a:schemeClr val="accent2"/>
              </a:solidFill>
            </a:endParaRPr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2852936"/>
            <a:ext cx="5514975" cy="329565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№12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9512" y="3429000"/>
            <a:ext cx="273630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200" dirty="0" smtClean="0">
                <a:solidFill>
                  <a:schemeClr val="accent2"/>
                </a:solidFill>
              </a:rPr>
              <a:t>Задание №12 КИМ-2022 – объединенные задания №13 и №14 КИМ-2021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3528" y="1628800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Характерные химические свойства углеводородов, предельных одноатомных и многоатомных спиртов, фенола, альдегидов, предельных карбоновых кислот, сложных эфиров. Основные способы получения углеводородов и кислородсодержащих органических соединений</a:t>
            </a:r>
            <a:endParaRPr lang="ru-RU" dirty="0"/>
          </a:p>
        </p:txBody>
      </p:sp>
      <p:pic>
        <p:nvPicPr>
          <p:cNvPr id="7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140968"/>
            <a:ext cx="5760640" cy="244827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0" name="Группа 9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Гидролиз солей. Среда водных растворов:</a:t>
            </a:r>
          </a:p>
          <a:p>
            <a:pPr algn="ctr"/>
            <a:r>
              <a:rPr lang="ru-RU" sz="2400" dirty="0" smtClean="0"/>
              <a:t>кислая, нейтральная, щелочная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3068960"/>
            <a:ext cx="324036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2"/>
                </a:solidFill>
              </a:rPr>
              <a:t>Изменились условия задания №21 КИМ-2022. </a:t>
            </a:r>
          </a:p>
          <a:p>
            <a:r>
              <a:rPr lang="ru-RU" sz="2000" dirty="0" smtClean="0">
                <a:solidFill>
                  <a:schemeClr val="accent2"/>
                </a:solidFill>
              </a:rPr>
              <a:t>К заданию представлены справочные материалы.</a:t>
            </a:r>
          </a:p>
          <a:p>
            <a:r>
              <a:rPr lang="ru-RU" sz="2000" dirty="0" smtClean="0">
                <a:solidFill>
                  <a:schemeClr val="accent2"/>
                </a:solidFill>
              </a:rPr>
              <a:t>Ответы нужно выписать в определенной последовательности.</a:t>
            </a:r>
            <a:endParaRPr lang="ru-RU" sz="2000" dirty="0">
              <a:solidFill>
                <a:schemeClr val="accent2"/>
              </a:solidFill>
            </a:endParaRPr>
          </a:p>
        </p:txBody>
      </p:sp>
      <p:pic>
        <p:nvPicPr>
          <p:cNvPr id="3074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618" y="2276872"/>
            <a:ext cx="4996163" cy="440092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№23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Обратимые и необратимые химические реакции. Химическое равновесие. Химические </a:t>
            </a:r>
            <a:r>
              <a:rPr lang="ru-RU" sz="2400" dirty="0" smtClean="0"/>
              <a:t>расчеты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3429000"/>
            <a:ext cx="32403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2"/>
                </a:solidFill>
              </a:rPr>
              <a:t>Это новое задание КИМ-2022</a:t>
            </a:r>
            <a:endParaRPr lang="ru-RU" sz="2800" dirty="0">
              <a:solidFill>
                <a:schemeClr val="accent2"/>
              </a:solidFill>
            </a:endParaRP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2420888"/>
            <a:ext cx="5410200" cy="3914775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93610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№28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3528" y="1412776"/>
            <a:ext cx="8208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Химические расчеты массы вещества или </a:t>
            </a:r>
            <a:r>
              <a:rPr lang="ru-RU" sz="2400" dirty="0" smtClean="0"/>
              <a:t>объема </a:t>
            </a:r>
            <a:r>
              <a:rPr lang="ru-RU" sz="2400" dirty="0" smtClean="0"/>
              <a:t>газов, массовой или </a:t>
            </a:r>
            <a:r>
              <a:rPr lang="ru-RU" sz="2400" dirty="0" smtClean="0"/>
              <a:t>объемной </a:t>
            </a:r>
            <a:r>
              <a:rPr lang="ru-RU" sz="2400" dirty="0" smtClean="0"/>
              <a:t>доли выхода продукта реакции, массовой доли (массы) химического соединения в смеси </a:t>
            </a:r>
            <a:endParaRPr lang="ru-RU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3068960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accent2"/>
                </a:solidFill>
              </a:rPr>
              <a:t>Изменились расчеты в задании №28 КИМ-2022. </a:t>
            </a:r>
          </a:p>
          <a:p>
            <a:r>
              <a:rPr lang="ru-RU" sz="2000" dirty="0" smtClean="0">
                <a:solidFill>
                  <a:schemeClr val="accent2"/>
                </a:solidFill>
              </a:rPr>
              <a:t>Теперь нужно найти значение «выхода продукта реакции» или «массовой доли примеси».</a:t>
            </a:r>
          </a:p>
        </p:txBody>
      </p:sp>
      <p:pic>
        <p:nvPicPr>
          <p:cNvPr id="5122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636" y="4363442"/>
            <a:ext cx="6624736" cy="136815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  <p:grpSp>
        <p:nvGrpSpPr>
          <p:cNvPr id="11" name="Группа 10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2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3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5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8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8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</a:t>
                      </a:r>
                      <a:r>
                        <a:rPr lang="ru-RU" sz="2400" baseline="0" dirty="0" smtClean="0"/>
                        <a:t> и 14</a:t>
                      </a:r>
                      <a:r>
                        <a:rPr lang="ru-RU" sz="2400" dirty="0" smtClean="0"/>
                        <a:t>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15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14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15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16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17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19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400" dirty="0" smtClean="0"/>
              <a:t>Уменьшили количество заданий. Теперь их 34, а не 35.</a:t>
            </a:r>
          </a:p>
          <a:p>
            <a:pPr lvl="0" algn="just"/>
            <a:endParaRPr lang="ru-RU" sz="2400" dirty="0" smtClean="0"/>
          </a:p>
          <a:p>
            <a:pPr algn="just"/>
            <a:r>
              <a:rPr lang="ru-RU" sz="2400" dirty="0" smtClean="0"/>
              <a:t>Объединили задания 13 и 14 на знание свойств углеводородов и кислородсодержащих органических соединений в задание 12. Также сняли ограничение на количество верных утверждений из 5 предложенных.</a:t>
            </a:r>
          </a:p>
          <a:p>
            <a:pPr algn="just">
              <a:buNone/>
            </a:pPr>
            <a:endParaRPr lang="ru-RU" sz="2400" dirty="0" smtClean="0"/>
          </a:p>
          <a:p>
            <a:pPr algn="just"/>
            <a:r>
              <a:rPr lang="ru-RU" sz="2400" dirty="0" smtClean="0"/>
              <a:t>Исключили задание 6 на знание свойств простых веществ и оксидов, так как оно схоже с заданиями 7 и 8. </a:t>
            </a:r>
          </a:p>
          <a:p>
            <a:pPr>
              <a:buNone/>
            </a:pPr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19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21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20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21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23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22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25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2004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27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27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28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28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29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29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30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31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Задания, которые поменяли нумерацию:</a:t>
            </a:r>
            <a:endParaRPr lang="ru-RU" dirty="0"/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2022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2021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dirty="0" smtClean="0"/>
                        <a:t>г.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33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33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34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34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 smtClean="0"/>
                        <a:t>35 </a:t>
                      </a:r>
                      <a:r>
                        <a:rPr lang="ru-RU" sz="2400" dirty="0" smtClean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9" name="Группа 8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10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1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sz="2600" dirty="0" smtClean="0"/>
              <a:t>Изменили условия задания 5 на классификацию неорганических веществ и задания 21 на знание среды водных растворов. Теперь нужно определить среду раствора и расставить вещества в порядке уменьшения или увеличения кислотности среды.</a:t>
            </a:r>
          </a:p>
          <a:p>
            <a:pPr lvl="0" algn="just"/>
            <a:endParaRPr lang="ru-RU" sz="2600" dirty="0" smtClean="0"/>
          </a:p>
          <a:p>
            <a:pPr algn="just"/>
            <a:r>
              <a:rPr lang="ru-RU" sz="2600" dirty="0" smtClean="0"/>
              <a:t>Включили задание 23 на умения проводить расчеты с помощью таблицы, в которой указаны изменения концентрации веществ.</a:t>
            </a:r>
          </a:p>
          <a:p>
            <a:pPr lvl="0" algn="just"/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ЕГЭ-2022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 smtClean="0"/>
              <a:t>Изменили расчеты в задании 28. Теперь школьники определяют значение «выхода продукта реакции» или «массовой доли примеси».</a:t>
            </a:r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Изменили шкалу оценивания некоторых заданий после уточнения уровня их сложности.</a:t>
            </a:r>
          </a:p>
          <a:p>
            <a:pPr lvl="0" algn="just"/>
            <a:endParaRPr lang="ru-RU" dirty="0" smtClean="0"/>
          </a:p>
          <a:p>
            <a:pPr algn="just"/>
            <a:r>
              <a:rPr lang="ru-RU" dirty="0" smtClean="0"/>
              <a:t> Уменьшили максимальный балл за работу. Теперь он 56, а не 58.</a:t>
            </a:r>
          </a:p>
          <a:p>
            <a:pPr lvl="0" algn="just"/>
            <a:endParaRPr lang="ru-RU" dirty="0" smtClean="0"/>
          </a:p>
          <a:p>
            <a:pPr lvl="0">
              <a:buNone/>
            </a:pPr>
            <a:endParaRPr lang="ru-RU" dirty="0" smtClean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внимание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 smtClean="0"/>
          </a:p>
          <a:p>
            <a:r>
              <a:rPr lang="ru-RU" dirty="0" smtClean="0"/>
              <a:t>Время </a:t>
            </a:r>
            <a:endParaRPr lang="ru-RU" dirty="0"/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 smtClean="0"/>
              <a:t>Первичный </a:t>
            </a:r>
            <a:r>
              <a:rPr lang="ru-RU" dirty="0"/>
              <a:t>балл</a:t>
            </a:r>
          </a:p>
          <a:p>
            <a:r>
              <a:rPr lang="ru-RU" dirty="0" smtClean="0"/>
              <a:t>Содержательные блоки предмета</a:t>
            </a:r>
            <a:endParaRPr lang="ru-RU" dirty="0"/>
          </a:p>
          <a:p>
            <a:r>
              <a:rPr lang="ru-RU" dirty="0" smtClean="0"/>
              <a:t>Задания</a:t>
            </a: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 smtClean="0"/>
              <a:t>3 часа 30 минут (210 минут)</a:t>
            </a:r>
            <a:r>
              <a:rPr lang="ru-RU" dirty="0" smtClean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 smtClean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2"/>
                </a:solidFill>
              </a:rPr>
              <a:t>– </a:t>
            </a:r>
            <a:r>
              <a:rPr lang="ru-RU" dirty="0" smtClean="0"/>
              <a:t>5 часов (300 минут) </a:t>
            </a:r>
            <a:endParaRPr lang="ru-RU" dirty="0" smtClean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943136"/>
            <a:ext cx="91440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 smtClean="0"/>
              <a:t>Периодическая система химических элементов Д.И. Менделеева</a:t>
            </a:r>
          </a:p>
          <a:p>
            <a:pPr algn="just"/>
            <a:r>
              <a:rPr lang="ru-RU" dirty="0" smtClean="0"/>
              <a:t>Таблица растворимости солей, кислот и оснований в воде</a:t>
            </a:r>
          </a:p>
          <a:p>
            <a:pPr algn="just"/>
            <a:r>
              <a:rPr lang="ru-RU" dirty="0" smtClean="0"/>
              <a:t>Электрохимический ряд напряжений металлов</a:t>
            </a:r>
          </a:p>
          <a:p>
            <a:pPr algn="just"/>
            <a:r>
              <a:rPr lang="ru-RU" dirty="0" smtClean="0"/>
              <a:t>Непрограммируемый калькулятор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балл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 smtClean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dirty="0" smtClean="0"/>
              <a:t>Максимальный первичный балл – 56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  <p:grpSp>
        <p:nvGrpSpPr>
          <p:cNvPr id="7" name="Группа 6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8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9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разделы</a:t>
            </a:r>
            <a:endParaRPr lang="ru-RU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251520" y="1772816"/>
          <a:ext cx="8712967" cy="402336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67377"/>
                <a:gridCol w="4213143"/>
                <a:gridCol w="2016224"/>
                <a:gridCol w="2016223"/>
              </a:tblGrid>
              <a:tr h="82296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№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Содержательный</a:t>
                      </a:r>
                      <a:r>
                        <a:rPr lang="ru-RU" sz="2400" baseline="0" dirty="0" smtClean="0"/>
                        <a:t> блок</a:t>
                      </a:r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/>
                        <a:t>заданий в КИМ-2021</a:t>
                      </a:r>
                    </a:p>
                    <a:p>
                      <a:pPr algn="ctr"/>
                      <a:endParaRPr lang="ru-RU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rowSpan="2">
                  <a:txBody>
                    <a:bodyPr/>
                    <a:lstStyle/>
                    <a:p>
                      <a:endParaRPr lang="ru-RU" sz="2400" dirty="0" smtClean="0"/>
                    </a:p>
                    <a:p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Теоретические основы химии: </a:t>
                      </a:r>
                      <a:r>
                        <a:rPr kumimoji="0" lang="ru-RU" sz="18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современные </a:t>
                      </a:r>
                      <a:r>
                        <a:rPr kumimoji="0" lang="ru-RU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представления о строении атома, Периодический закон и Периодическая система химических элементов Д.И. Менделеева, химическая связь и строение вещества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kumimoji="0" lang="ru-RU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Химическая реакция</a:t>
                      </a:r>
                      <a:endParaRPr lang="ru-RU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1074</TotalTime>
  <Words>817</Words>
  <Application>Microsoft Office PowerPoint</Application>
  <PresentationFormat>Экран (4:3)</PresentationFormat>
  <Paragraphs>227</Paragraphs>
  <Slides>22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Городская</vt:lpstr>
      <vt:lpstr>ЕГЭ-2022 по химии</vt:lpstr>
      <vt:lpstr>Изменения в КИМ ЕГЭ-2022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Содержательные разделы</vt:lpstr>
      <vt:lpstr>Задания</vt:lpstr>
      <vt:lpstr>Задание №5</vt:lpstr>
      <vt:lpstr>Задание №12</vt:lpstr>
      <vt:lpstr>Задание №21</vt:lpstr>
      <vt:lpstr>Задание №23</vt:lpstr>
      <vt:lpstr>Задание №28</vt:lpstr>
      <vt:lpstr>Сравнение КИМ-2022 с КИМ-2021</vt:lpstr>
      <vt:lpstr>Сравнение КИМ-2022 с КИМ-2021</vt:lpstr>
      <vt:lpstr>Сравнение КИМ-2022 с КИМ-2021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Sony</cp:lastModifiedBy>
  <cp:revision>190</cp:revision>
  <dcterms:created xsi:type="dcterms:W3CDTF">2020-08-31T10:23:09Z</dcterms:created>
  <dcterms:modified xsi:type="dcterms:W3CDTF">2021-10-23T14:41:38Z</dcterms:modified>
</cp:coreProperties>
</file>