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80" r:id="rId4"/>
    <p:sldId id="281" r:id="rId5"/>
    <p:sldId id="297" r:id="rId6"/>
    <p:sldId id="258" r:id="rId7"/>
    <p:sldId id="259" r:id="rId8"/>
    <p:sldId id="272" r:id="rId9"/>
    <p:sldId id="273" r:id="rId10"/>
    <p:sldId id="282" r:id="rId11"/>
    <p:sldId id="283" r:id="rId12"/>
    <p:sldId id="262" r:id="rId13"/>
    <p:sldId id="284" r:id="rId14"/>
    <p:sldId id="285" r:id="rId15"/>
    <p:sldId id="267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75" r:id="rId26"/>
    <p:sldId id="295" r:id="rId27"/>
    <p:sldId id="296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>
        <p:scale>
          <a:sx n="70" d="100"/>
          <a:sy n="70" d="100"/>
        </p:scale>
        <p:origin x="-78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smtClean="0">
                <a:solidFill>
                  <a:schemeClr val="accent2"/>
                </a:solidFill>
              </a:rPr>
              <a:t>ЕГЭ-2022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географии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1916832"/>
          <a:ext cx="8352159" cy="33832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213434"/>
                <a:gridCol w="2069757"/>
                <a:gridCol w="206896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Источники географической информации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Природа Земли и человек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Население мира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Мировое хозяйство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1916832"/>
          <a:ext cx="8352159" cy="29260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213434"/>
                <a:gridCol w="2069757"/>
                <a:gridCol w="206896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Природопользование и геоэкология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Регионы и страны мира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География России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2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400" dirty="0" smtClean="0"/>
              <a:t>Экзаменационная работа содержит </a:t>
            </a:r>
            <a:r>
              <a:rPr lang="ru-RU" sz="2400" dirty="0" smtClean="0">
                <a:solidFill>
                  <a:schemeClr val="accent2"/>
                </a:solidFill>
              </a:rPr>
              <a:t>31</a:t>
            </a:r>
            <a:r>
              <a:rPr lang="ru-RU" sz="2400" dirty="0" smtClean="0"/>
              <a:t> задание</a:t>
            </a:r>
          </a:p>
          <a:p>
            <a:pPr marL="109728" indent="0">
              <a:buNone/>
            </a:pPr>
            <a:endParaRPr lang="ru-RU" sz="2400" dirty="0" smtClean="0"/>
          </a:p>
          <a:p>
            <a:pPr marL="109728" indent="0"/>
            <a:r>
              <a:rPr lang="ru-RU" sz="2400" dirty="0" smtClean="0">
                <a:solidFill>
                  <a:schemeClr val="accent2"/>
                </a:solidFill>
              </a:rPr>
              <a:t> №1-21, 23 – задания с кратким ответом</a:t>
            </a:r>
          </a:p>
          <a:p>
            <a:pPr marL="109728" indent="0">
              <a:buNone/>
            </a:pPr>
            <a:endParaRPr lang="ru-RU" sz="2400" dirty="0" smtClean="0"/>
          </a:p>
          <a:p>
            <a:pPr marL="109728" indent="0">
              <a:buNone/>
            </a:pPr>
            <a:r>
              <a:rPr lang="ru-RU" sz="2400" dirty="0" smtClean="0"/>
              <a:t>№10, 14, 15, 16, 21 – задания с ответом в виде числа</a:t>
            </a:r>
          </a:p>
          <a:p>
            <a:pPr marL="109728" indent="0">
              <a:buNone/>
            </a:pPr>
            <a:endParaRPr lang="ru-RU" sz="2400" dirty="0" smtClean="0"/>
          </a:p>
          <a:p>
            <a:pPr marL="109728" indent="0">
              <a:buNone/>
            </a:pPr>
            <a:r>
              <a:rPr lang="ru-RU" sz="2400" dirty="0" smtClean="0"/>
              <a:t>№1, 17, 18, 23 – задания с ответом в виде слова</a:t>
            </a:r>
          </a:p>
          <a:p>
            <a:pPr marL="109728" indent="0"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№5 – задание на заполнение пропуска в тексте ответом из предложенного списка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2" cy="43251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№4, 7, 20 – задания на установление соответствия географических объектов и их характеристик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№8, 9, 12 – задания с выбором нескольких правильных ответов из предложенного списка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№2, 3, 4, 6, 11, 13, 19 – задания на установление правильной последовательности элементов</a:t>
            </a:r>
          </a:p>
          <a:p>
            <a:pPr>
              <a:buNone/>
            </a:pPr>
            <a:endParaRPr lang="ru-RU" sz="2400" dirty="0" smtClean="0"/>
          </a:p>
          <a:p>
            <a:pPr marL="109728" lvl="1" indent="0">
              <a:buClr>
                <a:schemeClr val="accent3"/>
              </a:buClr>
              <a:buNone/>
            </a:pPr>
            <a:r>
              <a:rPr lang="ru-RU" sz="2400" dirty="0" smtClean="0"/>
              <a:t>Максимальное количество </a:t>
            </a:r>
            <a:r>
              <a:rPr lang="ru-RU" sz="2400" dirty="0" smtClean="0"/>
              <a:t>баллов за задания с кратким ответом </a:t>
            </a:r>
            <a:r>
              <a:rPr lang="ru-RU" sz="2400" dirty="0" smtClean="0"/>
              <a:t>– 25</a:t>
            </a:r>
          </a:p>
          <a:p>
            <a:pPr marL="109728" indent="0">
              <a:buNone/>
            </a:pPr>
            <a:endParaRPr lang="ru-RU" sz="2800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2" cy="4325112"/>
          </a:xfrm>
        </p:spPr>
        <p:txBody>
          <a:bodyPr>
            <a:noAutofit/>
          </a:bodyPr>
          <a:lstStyle/>
          <a:p>
            <a:pPr marL="109728" indent="0"/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№22, 24-31 – задания с развернутым ответом</a:t>
            </a:r>
          </a:p>
          <a:p>
            <a:pPr marL="109728" indent="0"/>
            <a:endParaRPr lang="ru-RU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dirty="0" smtClean="0"/>
              <a:t>№22 – ответ в виде рисунка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№24-31 – полный и обоснованный ответ на вопрос</a:t>
            </a:r>
          </a:p>
          <a:p>
            <a:pPr>
              <a:buNone/>
            </a:pPr>
            <a:endParaRPr lang="ru-RU" dirty="0" smtClean="0"/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ru-RU" sz="2400" dirty="0" smtClean="0"/>
              <a:t>Максимальное количество </a:t>
            </a:r>
            <a:r>
              <a:rPr lang="ru-RU" sz="2400" dirty="0" smtClean="0"/>
              <a:t>баллов</a:t>
            </a:r>
            <a:r>
              <a:rPr lang="ru-RU" sz="2400" dirty="0"/>
              <a:t> </a:t>
            </a:r>
            <a:r>
              <a:rPr lang="ru-RU" sz="2400" dirty="0" smtClean="0"/>
              <a:t>за задания </a:t>
            </a:r>
            <a:r>
              <a:rPr lang="ru-RU" sz="2400" dirty="0"/>
              <a:t>с развернутым ответом</a:t>
            </a:r>
            <a:r>
              <a:rPr lang="ru-RU" sz="2400" dirty="0" smtClean="0"/>
              <a:t> </a:t>
            </a:r>
            <a:r>
              <a:rPr lang="ru-RU" sz="2400" dirty="0" smtClean="0"/>
              <a:t>– 18</a:t>
            </a:r>
          </a:p>
          <a:p>
            <a:pPr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sz="2800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№3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1628800"/>
            <a:ext cx="8640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Земля как планета. Климат России. Почвы и почвенные ресурсы, размещение основных типов почв России</a:t>
            </a:r>
            <a:endParaRPr lang="ru-RU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3212976"/>
            <a:ext cx="26642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Это новое задание в КИМ-2022</a:t>
            </a:r>
          </a:p>
          <a:p>
            <a:endParaRPr lang="ru-RU" sz="2200" dirty="0" smtClean="0">
              <a:solidFill>
                <a:schemeClr val="accent2"/>
              </a:solidFill>
            </a:endParaRPr>
          </a:p>
          <a:p>
            <a:r>
              <a:rPr lang="ru-RU" sz="2200" dirty="0" smtClean="0">
                <a:solidFill>
                  <a:schemeClr val="accent2"/>
                </a:solidFill>
              </a:rPr>
              <a:t>За основу взяли задание ВПР для 11 класса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2420888"/>
            <a:ext cx="4464496" cy="407404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№8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1340768"/>
            <a:ext cx="86409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Земная кора и литосфера. Гидросфера. Географическая оболочка Земли. Динамика численности населения Земли. Рациональное и нерациональное природопользование. Пути решения экологических проблем</a:t>
            </a:r>
            <a:endParaRPr lang="ru-RU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323528" y="3356992"/>
            <a:ext cx="26642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Это новое задание в КИМ-2022</a:t>
            </a:r>
          </a:p>
          <a:p>
            <a:endParaRPr lang="ru-RU" sz="2200" dirty="0" smtClean="0">
              <a:solidFill>
                <a:schemeClr val="accent2"/>
              </a:solidFill>
            </a:endParaRPr>
          </a:p>
          <a:p>
            <a:r>
              <a:rPr lang="ru-RU" sz="2200" dirty="0" smtClean="0">
                <a:solidFill>
                  <a:schemeClr val="accent2"/>
                </a:solidFill>
              </a:rPr>
              <a:t>За основу взяли задание ВПР для 11 класса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2050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3140968"/>
            <a:ext cx="5372100" cy="240982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№13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1340768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Этапы геологической истории земной коры. Геологическая хронология</a:t>
            </a:r>
            <a:endParaRPr lang="ru-RU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1278719" y="5675097"/>
            <a:ext cx="684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Изменилось содержание в сравнении с КИМ-2021</a:t>
            </a:r>
          </a:p>
          <a:p>
            <a:endParaRPr lang="ru-RU" sz="2200" dirty="0" smtClean="0">
              <a:solidFill>
                <a:schemeClr val="accent2"/>
              </a:solidFill>
            </a:endParaRPr>
          </a:p>
        </p:txBody>
      </p:sp>
      <p:pic>
        <p:nvPicPr>
          <p:cNvPr id="3074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492896"/>
            <a:ext cx="6571910" cy="280831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1340768"/>
            <a:ext cx="77768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Городское и сельское население мира</a:t>
            </a:r>
            <a:endParaRPr lang="ru-RU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755576" y="2780928"/>
            <a:ext cx="223224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Изменилось содержание в сравнении с КИМ-2021</a:t>
            </a:r>
          </a:p>
          <a:p>
            <a:endParaRPr lang="ru-RU" sz="2200" dirty="0" smtClean="0">
              <a:solidFill>
                <a:schemeClr val="accent2"/>
              </a:solidFill>
            </a:endParaRPr>
          </a:p>
        </p:txBody>
      </p:sp>
      <p:pic>
        <p:nvPicPr>
          <p:cNvPr id="4098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772816"/>
            <a:ext cx="4034110" cy="448974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1340768"/>
            <a:ext cx="77768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Городское и сельское население мира</a:t>
            </a:r>
            <a:endParaRPr lang="ru-RU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755576" y="2780928"/>
            <a:ext cx="223224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Изменилось содержание в сравнении с КИМ-2021</a:t>
            </a:r>
          </a:p>
          <a:p>
            <a:endParaRPr lang="ru-RU" sz="2200" dirty="0" smtClean="0">
              <a:solidFill>
                <a:schemeClr val="accent2"/>
              </a:solidFill>
            </a:endParaRPr>
          </a:p>
        </p:txBody>
      </p:sp>
      <p:pic>
        <p:nvPicPr>
          <p:cNvPr id="5122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2204864"/>
            <a:ext cx="6131590" cy="396044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 fontScale="92500"/>
          </a:bodyPr>
          <a:lstStyle/>
          <a:p>
            <a:pPr marL="109728" indent="0" algn="just"/>
            <a:r>
              <a:rPr lang="ru-RU" dirty="0" smtClean="0"/>
              <a:t> Сократили количество заданий. Теперь их 31, а не 34. </a:t>
            </a:r>
          </a:p>
          <a:p>
            <a:pPr marL="109728" indent="0" algn="just"/>
            <a:endParaRPr lang="ru-RU" dirty="0" smtClean="0"/>
          </a:p>
          <a:p>
            <a:pPr marL="109728" indent="0" algn="just"/>
            <a:r>
              <a:rPr lang="ru-RU" dirty="0" smtClean="0"/>
              <a:t> Кардинально изменили содержание заданий с </a:t>
            </a:r>
            <a:r>
              <a:rPr lang="ru-RU" dirty="0" smtClean="0"/>
              <a:t>развернутым </a:t>
            </a:r>
            <a:r>
              <a:rPr lang="ru-RU" dirty="0" smtClean="0"/>
              <a:t>ответом. Увеличили их количество.</a:t>
            </a:r>
          </a:p>
          <a:p>
            <a:pPr marL="109728" indent="0" algn="just"/>
            <a:endParaRPr lang="ru-RU" dirty="0" smtClean="0"/>
          </a:p>
          <a:p>
            <a:pPr marL="109728" indent="0" algn="just"/>
            <a:r>
              <a:rPr lang="ru-RU" dirty="0" smtClean="0"/>
              <a:t> В задания 19 и 20 включили мини-тест на определение и поиск информации для решения задачи и классификации географических объектов.</a:t>
            </a:r>
          </a:p>
          <a:p>
            <a:pPr marL="109728" indent="0" algn="just"/>
            <a:endParaRPr lang="ru-RU" dirty="0" smtClean="0"/>
          </a:p>
          <a:p>
            <a:pPr marL="109728" indent="0" algn="just"/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№23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504" y="1340768"/>
            <a:ext cx="885698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Особенности природы материков и океанов. Отрасли производственной и непроизводственной сфер. Основные международные магистрали и транспортные узлы. Особенности крупных географических регионов России. Россия в современном мире</a:t>
            </a:r>
            <a:endParaRPr lang="ru-RU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323528" y="4077072"/>
            <a:ext cx="8496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Это новое задание в КИМ-2022</a:t>
            </a:r>
          </a:p>
          <a:p>
            <a:endParaRPr lang="ru-RU" sz="2200" dirty="0" smtClean="0">
              <a:solidFill>
                <a:schemeClr val="accent2"/>
              </a:solidFill>
            </a:endParaRPr>
          </a:p>
          <a:p>
            <a:r>
              <a:rPr lang="ru-RU" sz="2200" dirty="0" smtClean="0">
                <a:solidFill>
                  <a:schemeClr val="accent2"/>
                </a:solidFill>
              </a:rPr>
              <a:t>За основу взяли задание ВПР для 11 класса</a:t>
            </a:r>
            <a:endParaRPr lang="ru-RU" sz="2200" dirty="0">
              <a:solidFill>
                <a:schemeClr val="accent2"/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№23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14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3" y="1556792"/>
            <a:ext cx="5864649" cy="503278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504" y="1340768"/>
            <a:ext cx="88569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Географическая оболочка Земли. Демографическая политика. Урбанизация. Миграции населения. Факторы размещения производства. Основные виды природных ресурсов.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608" y="4581128"/>
            <a:ext cx="6912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Это новое задание в КИМ-2022</a:t>
            </a:r>
          </a:p>
          <a:p>
            <a:endParaRPr lang="ru-RU" sz="2200" dirty="0" smtClean="0">
              <a:solidFill>
                <a:schemeClr val="accent2"/>
              </a:solidFill>
            </a:endParaRPr>
          </a:p>
          <a:p>
            <a:r>
              <a:rPr lang="ru-RU" sz="2200" dirty="0" smtClean="0">
                <a:solidFill>
                  <a:schemeClr val="accent2"/>
                </a:solidFill>
              </a:rPr>
              <a:t>За основу взяли задание ВПР для 11 класса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7170" name="Picture 2" descr="C:\Users\yuklyukvina\Desktop\Безымянный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076575"/>
            <a:ext cx="7416823" cy="1000497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504" y="1340768"/>
            <a:ext cx="88569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Географическая оболочка Земли. Демографическая политика. Факторы размещения производства. Рациональное и нерациональное природопользование.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7624" y="4653136"/>
            <a:ext cx="6912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Это новое задание в КИМ-2022</a:t>
            </a:r>
          </a:p>
          <a:p>
            <a:endParaRPr lang="ru-RU" sz="2200" dirty="0" smtClean="0">
              <a:solidFill>
                <a:schemeClr val="accent2"/>
              </a:solidFill>
            </a:endParaRPr>
          </a:p>
          <a:p>
            <a:r>
              <a:rPr lang="ru-RU" sz="2200" dirty="0" smtClean="0">
                <a:solidFill>
                  <a:schemeClr val="accent2"/>
                </a:solidFill>
              </a:rPr>
              <a:t>За основу взяли задание ВПР для 11 класса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8194" name="Picture 2" descr="C:\Users\yuklyukvina\Desktop\Безымянный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885072"/>
            <a:ext cx="7056784" cy="115212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№31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504" y="1340768"/>
            <a:ext cx="88569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Географическая оболочка Земли. Демографическая политика. Уровень и качество жизни населения. Факторы размещения производства. Пути решения экологических проблем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7584" y="2924944"/>
            <a:ext cx="216024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Это новое задание в КИМ-2022</a:t>
            </a:r>
          </a:p>
          <a:p>
            <a:endParaRPr lang="ru-RU" sz="2200" dirty="0" smtClean="0">
              <a:solidFill>
                <a:schemeClr val="accent2"/>
              </a:solidFill>
            </a:endParaRPr>
          </a:p>
          <a:p>
            <a:r>
              <a:rPr lang="ru-RU" sz="2200" dirty="0" smtClean="0">
                <a:solidFill>
                  <a:schemeClr val="accent2"/>
                </a:solidFill>
              </a:rPr>
              <a:t>За основу взяли задание ВПР для 11 класса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9218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8417" y="2570923"/>
            <a:ext cx="5760640" cy="387361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16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11 </a:t>
                      </a:r>
                      <a:r>
                        <a:rPr lang="ru-RU" sz="2400" dirty="0" smtClean="0"/>
                        <a:t>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17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24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18288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18 </a:t>
                      </a:r>
                      <a:r>
                        <a:rPr lang="ru-RU" sz="2400" dirty="0" smtClean="0"/>
                        <a:t>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109728" indent="0" algn="just"/>
            <a:r>
              <a:rPr lang="ru-RU" sz="2600" dirty="0" smtClean="0"/>
              <a:t> Изменили контекст задания 13 на проверку хронологии событий в геологической истории </a:t>
            </a:r>
            <a:r>
              <a:rPr lang="ru-RU" sz="2600" dirty="0" smtClean="0"/>
              <a:t>Земли</a:t>
            </a:r>
            <a:r>
              <a:rPr lang="ru-RU" sz="2600" dirty="0" smtClean="0"/>
              <a:t>.</a:t>
            </a:r>
          </a:p>
          <a:p>
            <a:pPr marL="109728" indent="0" algn="just"/>
            <a:endParaRPr lang="ru-RU" sz="2600" dirty="0" smtClean="0"/>
          </a:p>
          <a:p>
            <a:pPr marL="109728" indent="0" algn="just"/>
            <a:r>
              <a:rPr lang="ru-RU" sz="2600" dirty="0" smtClean="0"/>
              <a:t> Включили ряд заданий, которые аналогичны заданиям ВПР для 11 </a:t>
            </a:r>
            <a:r>
              <a:rPr lang="ru-RU" sz="2600" dirty="0" smtClean="0"/>
              <a:t>класса:</a:t>
            </a:r>
            <a:endParaRPr lang="ru-RU" sz="2600" dirty="0" smtClean="0"/>
          </a:p>
          <a:p>
            <a:pPr marL="109728" indent="0" algn="just"/>
            <a:endParaRPr lang="ru-RU" sz="2600" dirty="0" smtClean="0"/>
          </a:p>
          <a:p>
            <a:pPr marL="109728" indent="0" algn="just">
              <a:buNone/>
            </a:pPr>
            <a:r>
              <a:rPr lang="ru-RU" sz="2600" dirty="0" smtClean="0"/>
              <a:t>— </a:t>
            </a:r>
            <a:r>
              <a:rPr lang="ru-RU" sz="2600" dirty="0" smtClean="0"/>
              <a:t>задание </a:t>
            </a:r>
            <a:r>
              <a:rPr lang="ru-RU" sz="2600" dirty="0" smtClean="0"/>
              <a:t>3 на знание основных географических закономерностей для анализа свойств географических объектов и </a:t>
            </a:r>
            <a:r>
              <a:rPr lang="ru-RU" sz="2600" dirty="0" smtClean="0"/>
              <a:t>явлений;</a:t>
            </a:r>
            <a:endParaRPr lang="ru-RU" sz="2600" dirty="0" smtClean="0"/>
          </a:p>
          <a:p>
            <a:pPr marL="109728" indent="0" algn="just">
              <a:buNone/>
            </a:pPr>
            <a:endParaRPr lang="ru-RU" sz="2600" dirty="0" smtClean="0"/>
          </a:p>
          <a:p>
            <a:pPr marL="109728" indent="0" algn="just"/>
            <a:endParaRPr lang="ru-RU" sz="2600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2600" dirty="0" smtClean="0"/>
              <a:t>— </a:t>
            </a:r>
            <a:r>
              <a:rPr lang="ru-RU" sz="2600" dirty="0" smtClean="0"/>
              <a:t>задание </a:t>
            </a:r>
            <a:r>
              <a:rPr lang="ru-RU" sz="2600" dirty="0" smtClean="0"/>
              <a:t>8 на установление взаимосвязей между географическими процессами и </a:t>
            </a:r>
            <a:r>
              <a:rPr lang="ru-RU" sz="2600" dirty="0" smtClean="0"/>
              <a:t>явлениями;</a:t>
            </a:r>
            <a:endParaRPr lang="ru-RU" sz="2600" dirty="0" smtClean="0"/>
          </a:p>
          <a:p>
            <a:pPr marL="109728" indent="0" algn="just">
              <a:buNone/>
            </a:pPr>
            <a:endParaRPr lang="ru-RU" sz="2600" dirty="0" smtClean="0"/>
          </a:p>
          <a:p>
            <a:pPr marL="109728" indent="0" algn="just">
              <a:buNone/>
            </a:pPr>
            <a:r>
              <a:rPr lang="ru-RU" sz="2600" dirty="0" smtClean="0"/>
              <a:t>— </a:t>
            </a:r>
            <a:r>
              <a:rPr lang="ru-RU" sz="2600" dirty="0" smtClean="0"/>
              <a:t>задания </a:t>
            </a:r>
            <a:r>
              <a:rPr lang="ru-RU" sz="2600" dirty="0" smtClean="0"/>
              <a:t>23-25 на определение </a:t>
            </a:r>
            <a:r>
              <a:rPr lang="ru-RU" sz="2400" dirty="0"/>
              <a:t>положения и взаиморасположения географических объектов, </a:t>
            </a:r>
            <a:r>
              <a:rPr lang="ru-RU" sz="2400" dirty="0" smtClean="0"/>
              <a:t>описания их существенных признаков, </a:t>
            </a:r>
            <a:r>
              <a:rPr lang="ru-RU" sz="2400" dirty="0"/>
              <a:t>процессов и </a:t>
            </a:r>
            <a:r>
              <a:rPr lang="ru-RU" sz="2400" dirty="0" smtClean="0"/>
              <a:t>явлений, распознавания </a:t>
            </a:r>
            <a:r>
              <a:rPr lang="ru-RU" sz="2400" dirty="0"/>
              <a:t>в повседневной жизни проявления географических процессов и явлений, </a:t>
            </a:r>
            <a:r>
              <a:rPr lang="ru-RU" sz="2400" dirty="0" smtClean="0"/>
              <a:t>объяснения </a:t>
            </a:r>
            <a:r>
              <a:rPr lang="ru-RU" sz="2400" dirty="0"/>
              <a:t>географических объектов и явлений, установления причинно-следственных связей между </a:t>
            </a:r>
            <a:r>
              <a:rPr lang="ru-RU" sz="2400" dirty="0" smtClean="0"/>
              <a:t>ними;</a:t>
            </a:r>
            <a:endParaRPr lang="ru-RU" sz="2400" dirty="0"/>
          </a:p>
          <a:p>
            <a:pPr marL="109728" indent="0" algn="just">
              <a:buNone/>
            </a:pPr>
            <a:r>
              <a:rPr lang="ru-RU" sz="2600" dirty="0" smtClean="0"/>
              <a:t>;</a:t>
            </a:r>
            <a:endParaRPr lang="ru-RU" sz="2600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2600" dirty="0" smtClean="0"/>
              <a:t>— </a:t>
            </a:r>
            <a:r>
              <a:rPr lang="ru-RU" sz="2600" dirty="0"/>
              <a:t>з</a:t>
            </a:r>
            <a:r>
              <a:rPr lang="ru-RU" sz="2600" dirty="0" smtClean="0"/>
              <a:t>адание </a:t>
            </a:r>
            <a:r>
              <a:rPr lang="ru-RU" sz="2600" dirty="0" smtClean="0"/>
              <a:t>31 на аргументацию различных точек зрения по экологическим и социально-экономическим проблемам, умение использовать географические знания и информацию для решения проблем, имеющих географические аспекты.</a:t>
            </a:r>
          </a:p>
          <a:p>
            <a:pPr marL="109728" indent="0" algn="just">
              <a:buNone/>
            </a:pPr>
            <a:endParaRPr lang="ru-RU" sz="2600" dirty="0" smtClean="0"/>
          </a:p>
          <a:p>
            <a:pPr marL="109728" indent="0" algn="just"/>
            <a:endParaRPr lang="ru-RU" sz="2600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04680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</a:t>
            </a:r>
            <a:r>
              <a:rPr lang="ru-RU" dirty="0"/>
              <a:t>часа </a:t>
            </a:r>
            <a:r>
              <a:rPr lang="ru-RU" dirty="0" smtClean="0"/>
              <a:t>(180 </a:t>
            </a:r>
            <a:r>
              <a:rPr lang="ru-RU" dirty="0"/>
              <a:t>минут</a:t>
            </a:r>
            <a:r>
              <a:rPr lang="ru-RU" dirty="0" smtClean="0"/>
              <a:t>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4 часа 30 минут (270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 lnSpcReduction="1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Линейка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2"/>
                </a:solidFill>
              </a:rPr>
              <a:t>Не должна содержать справочные материалы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Транспортир</a:t>
            </a:r>
          </a:p>
          <a:p>
            <a:pPr marL="411480" lvl="1" indent="0" algn="just">
              <a:buNone/>
            </a:pPr>
            <a:endParaRPr lang="ru-RU" dirty="0" smtClean="0"/>
          </a:p>
          <a:p>
            <a:pPr marL="109728" indent="0"/>
            <a:r>
              <a:rPr lang="ru-RU" dirty="0" smtClean="0"/>
              <a:t> Непрограммируемый калькулятор</a:t>
            </a:r>
          </a:p>
          <a:p>
            <a:pPr marL="109728" indent="0"/>
            <a:endParaRPr lang="ru-RU" dirty="0" smtClean="0"/>
          </a:p>
          <a:p>
            <a:pPr marL="109728" indent="0"/>
            <a:r>
              <a:rPr lang="ru-RU" dirty="0" smtClean="0"/>
              <a:t> Карты и статистические приложения, которые выданы вместе с вариантом КИМ</a:t>
            </a:r>
          </a:p>
          <a:p>
            <a:pPr marL="109728" indent="0"/>
            <a:endParaRPr lang="ru-RU" dirty="0" smtClean="0"/>
          </a:p>
          <a:p>
            <a:pPr marL="109728" indent="0"/>
            <a:endParaRPr lang="ru-RU" dirty="0" smtClean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43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714</TotalTime>
  <Words>883</Words>
  <Application>Microsoft Office PowerPoint</Application>
  <PresentationFormat>Экран (4:3)</PresentationFormat>
  <Paragraphs>212</Paragraphs>
  <Slides>27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Городская</vt:lpstr>
      <vt:lpstr>ЕГЭ-2022 по географии</vt:lpstr>
      <vt:lpstr>Изменения в КИМ ЕГЭ-2022</vt:lpstr>
      <vt:lpstr>Изменения в КИМ ЕГЭ-2022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Задания</vt:lpstr>
      <vt:lpstr>Задания</vt:lpstr>
      <vt:lpstr>Задание №3</vt:lpstr>
      <vt:lpstr>Задание №8</vt:lpstr>
      <vt:lpstr>Задание №13</vt:lpstr>
      <vt:lpstr>Задание №19</vt:lpstr>
      <vt:lpstr>Задание №20</vt:lpstr>
      <vt:lpstr>Задание №23</vt:lpstr>
      <vt:lpstr>Задание №23</vt:lpstr>
      <vt:lpstr>Задание №24</vt:lpstr>
      <vt:lpstr>Задание №25</vt:lpstr>
      <vt:lpstr>Задание №31</vt:lpstr>
      <vt:lpstr>Сравнение КИМ-2022 с КИМ-2021</vt:lpstr>
      <vt:lpstr>Сравнение КИМ-2022 с КИМ-2021</vt:lpstr>
      <vt:lpstr>Сравнение КИМ-2022 с КИМ-2021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80</cp:revision>
  <dcterms:created xsi:type="dcterms:W3CDTF">2020-08-31T10:23:09Z</dcterms:created>
  <dcterms:modified xsi:type="dcterms:W3CDTF">2021-10-22T15:40:50Z</dcterms:modified>
</cp:coreProperties>
</file>