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97" r:id="rId6"/>
    <p:sldId id="258" r:id="rId7"/>
    <p:sldId id="259" r:id="rId8"/>
    <p:sldId id="272" r:id="rId9"/>
    <p:sldId id="273" r:id="rId10"/>
    <p:sldId id="282" r:id="rId11"/>
    <p:sldId id="283" r:id="rId12"/>
    <p:sldId id="262" r:id="rId13"/>
    <p:sldId id="284" r:id="rId14"/>
    <p:sldId id="285" r:id="rId15"/>
    <p:sldId id="267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75" r:id="rId26"/>
    <p:sldId id="295" r:id="rId27"/>
    <p:sldId id="29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7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географии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1916832"/>
          <a:ext cx="8352159" cy="3383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13434"/>
                <a:gridCol w="2069757"/>
                <a:gridCol w="20689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Источники географической информации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Природа Земли и человек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Население мира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Мировое хозяйство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1916832"/>
          <a:ext cx="8352159" cy="29260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13434"/>
                <a:gridCol w="2069757"/>
                <a:gridCol w="20689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Природопользование и геоэкология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Регионы и страны мира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География России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3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/>
              <a:t>Экзаменационная работа содержит </a:t>
            </a:r>
            <a:r>
              <a:rPr lang="ru-RU" sz="2400" dirty="0" smtClean="0">
                <a:solidFill>
                  <a:schemeClr val="accent2"/>
                </a:solidFill>
              </a:rPr>
              <a:t>31</a:t>
            </a:r>
            <a:r>
              <a:rPr lang="ru-RU" sz="2400" dirty="0" smtClean="0"/>
              <a:t> задание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/>
            <a:r>
              <a:rPr lang="ru-RU" sz="2400" dirty="0" smtClean="0">
                <a:solidFill>
                  <a:schemeClr val="accent2"/>
                </a:solidFill>
              </a:rPr>
              <a:t> №1-21, 23 – задания с кратким ответом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№10, 14, 15, 16, 21 – задания с ответом в виде числа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№1, 17, 18, 23 – задания с ответом в виде слова</a:t>
            </a:r>
          </a:p>
          <a:p>
            <a:pPr marL="109728" indent="0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№5 – задание на заполнение пропуска в тексте ответом из предложенного списка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№4, 7, 20 – задания на установление соответствия географических объектов и их характеристик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№8, 9, 12 – задания с выбором нескольких правильных ответов из предложенного списка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№2, 3, 4, 6, 11, 13, 19 – задания на установление правильной последовательности элементов</a:t>
            </a:r>
          </a:p>
          <a:p>
            <a:pPr>
              <a:buNone/>
            </a:pPr>
            <a:endParaRPr lang="ru-RU" sz="2400" dirty="0" smtClean="0"/>
          </a:p>
          <a:p>
            <a:pPr marL="109728" lvl="1" indent="0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</a:t>
            </a:r>
            <a:r>
              <a:rPr lang="ru-RU" sz="2400" dirty="0" smtClean="0"/>
              <a:t>баллов за задания с кратким ответом </a:t>
            </a:r>
            <a:r>
              <a:rPr lang="ru-RU" sz="2400" dirty="0" smtClean="0"/>
              <a:t>– 25</a:t>
            </a:r>
          </a:p>
          <a:p>
            <a:pPr marL="109728" indent="0">
              <a:buNone/>
            </a:pPr>
            <a:endParaRPr lang="ru-RU" sz="28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325112"/>
          </a:xfrm>
        </p:spPr>
        <p:txBody>
          <a:bodyPr>
            <a:noAutofit/>
          </a:bodyPr>
          <a:lstStyle/>
          <a:p>
            <a:pPr marL="109728" indent="0"/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№22, 24-31 – задания с развернутым ответом</a:t>
            </a:r>
          </a:p>
          <a:p>
            <a:pPr marL="109728" indent="0"/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№22 – ответ в виде рисунка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№24-31 – полный и обоснованный ответ на вопрос</a:t>
            </a:r>
          </a:p>
          <a:p>
            <a:pPr>
              <a:buNone/>
            </a:pPr>
            <a:endParaRPr lang="ru-RU" dirty="0" smtClean="0"/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</a:t>
            </a:r>
            <a:r>
              <a:rPr lang="ru-RU" sz="2400" dirty="0" smtClean="0"/>
              <a:t>баллов</a:t>
            </a:r>
            <a:r>
              <a:rPr lang="ru-RU" sz="2400" dirty="0"/>
              <a:t> </a:t>
            </a:r>
            <a:r>
              <a:rPr lang="ru-RU" sz="2400" dirty="0" smtClean="0"/>
              <a:t>за задания </a:t>
            </a:r>
            <a:r>
              <a:rPr lang="ru-RU" sz="2400" dirty="0"/>
              <a:t>с развернутым ответом</a:t>
            </a:r>
            <a:r>
              <a:rPr lang="ru-RU" sz="2400" dirty="0" smtClean="0"/>
              <a:t> </a:t>
            </a:r>
            <a:r>
              <a:rPr lang="ru-RU" sz="2400" dirty="0" smtClean="0"/>
              <a:t>– 18</a:t>
            </a:r>
          </a:p>
          <a:p>
            <a:pPr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sz="28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Земля как планета. Климат России. Почвы и почвенные ресурсы, размещение основных типов почв России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212976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4464496" cy="407404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№8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340768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Земная кора и литосфера. Гидросфера. Географическая оболочка Земли. Динамика численности населения Земли. Рациональное и нерациональное природопользование. Пути решения экологических проблем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356992"/>
            <a:ext cx="2664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140968"/>
            <a:ext cx="5372100" cy="24098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Этапы геологической истории земной коры. Геологическая хронология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278719" y="5675097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Изменилось содержание в сравнении с КИМ-2021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92896"/>
            <a:ext cx="6571910" cy="280831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Городское и сельское население мира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2780928"/>
            <a:ext cx="22322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Изменилось содержание в сравнении с КИМ-2021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72816"/>
            <a:ext cx="4034110" cy="448974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34076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Городское и сельское население мира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2780928"/>
            <a:ext cx="22322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Изменилось содержание в сравнении с КИМ-2021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204864"/>
            <a:ext cx="6131590" cy="396044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 fontScale="92500"/>
          </a:bodyPr>
          <a:lstStyle/>
          <a:p>
            <a:pPr marL="109728" indent="0" algn="just"/>
            <a:r>
              <a:rPr lang="ru-RU" dirty="0" smtClean="0"/>
              <a:t> Сократили количество заданий. Теперь их 31, а не 34. 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Кардинально изменили содержание заданий с </a:t>
            </a:r>
            <a:r>
              <a:rPr lang="ru-RU" dirty="0" smtClean="0"/>
              <a:t>развернутым </a:t>
            </a:r>
            <a:r>
              <a:rPr lang="ru-RU" dirty="0" smtClean="0"/>
              <a:t>ответом. Увеличили их количество.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В задания 19 и 20 включили мини-тест на определение и поиск информации для решения задачи и классификации географических объектов.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340768"/>
            <a:ext cx="88569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Особенности природы материков и океанов. Отрасли производственной и непроизводственной сфер. Основные международные магистрали и транспортные узлы. Особенности крупных географических регионов России. Россия в современном мире</a:t>
            </a:r>
            <a:endParaRPr lang="ru-RU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077072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3" y="1556792"/>
            <a:ext cx="5864649" cy="503278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340768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Географическая оболочка Земли. Демографическая политика. Урбанизация. Миграции населения. Факторы размещения производства. Основные виды природных ресурсов.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4581128"/>
            <a:ext cx="6912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7170" name="Picture 2" descr="C:\Users\yuklyukvina\Desktop\Безымянный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76575"/>
            <a:ext cx="7416823" cy="100049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340768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Географическая оболочка Земли. Демографическая политика. Факторы размещения производства. Рациональное и нерациональное природопользование.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653136"/>
            <a:ext cx="6912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8194" name="Picture 2" descr="C:\Users\yuklyukvina\Desktop\Безымянный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85072"/>
            <a:ext cx="7056784" cy="115212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№31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340768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Географическая оболочка Земли. Демографическая политика. Уровень и качество жизни населения. Факторы размещения производства. Пути решения экологических проблем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4" y="2924944"/>
            <a:ext cx="21602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/>
                </a:solidFill>
              </a:rPr>
              <a:t>Это новое задание в КИМ-2022</a:t>
            </a:r>
          </a:p>
          <a:p>
            <a:endParaRPr lang="ru-RU" sz="2200" dirty="0" smtClean="0">
              <a:solidFill>
                <a:schemeClr val="accent2"/>
              </a:solidFill>
            </a:endParaRPr>
          </a:p>
          <a:p>
            <a:r>
              <a:rPr lang="ru-RU" sz="2200" dirty="0" smtClean="0">
                <a:solidFill>
                  <a:schemeClr val="accent2"/>
                </a:solidFill>
              </a:rPr>
              <a:t>За основу взяли задание ВПР для 11 класса</a:t>
            </a:r>
            <a:endParaRPr lang="ru-RU" sz="2200" dirty="0">
              <a:solidFill>
                <a:schemeClr val="accent2"/>
              </a:solidFill>
            </a:endParaRPr>
          </a:p>
        </p:txBody>
      </p:sp>
      <p:pic>
        <p:nvPicPr>
          <p:cNvPr id="921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8417" y="2570923"/>
            <a:ext cx="5760640" cy="387361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16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11 </a:t>
                      </a:r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17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24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18288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18 </a:t>
                      </a:r>
                      <a:r>
                        <a:rPr lang="ru-RU" sz="2400" dirty="0" smtClean="0"/>
                        <a:t>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109728" indent="0" algn="just"/>
            <a:r>
              <a:rPr lang="ru-RU" sz="2600" dirty="0" smtClean="0"/>
              <a:t> Изменили контекст задания 13 на проверку хронологии событий в геологической истории </a:t>
            </a:r>
            <a:r>
              <a:rPr lang="ru-RU" sz="2600" dirty="0" smtClean="0"/>
              <a:t>Земли</a:t>
            </a:r>
            <a:r>
              <a:rPr lang="ru-RU" sz="2600" dirty="0" smtClean="0"/>
              <a:t>.</a:t>
            </a:r>
          </a:p>
          <a:p>
            <a:pPr marL="109728" indent="0" algn="just"/>
            <a:endParaRPr lang="ru-RU" sz="2600" dirty="0" smtClean="0"/>
          </a:p>
          <a:p>
            <a:pPr marL="109728" indent="0" algn="just"/>
            <a:r>
              <a:rPr lang="ru-RU" sz="2600" dirty="0" smtClean="0"/>
              <a:t> Включили ряд заданий, которые аналогичны заданиям ВПР для 11 </a:t>
            </a:r>
            <a:r>
              <a:rPr lang="ru-RU" sz="2600" dirty="0" smtClean="0"/>
              <a:t>класса:</a:t>
            </a:r>
            <a:endParaRPr lang="ru-RU" sz="2600" dirty="0" smtClean="0"/>
          </a:p>
          <a:p>
            <a:pPr marL="109728" indent="0" algn="just"/>
            <a:endParaRPr lang="ru-RU" sz="2600" dirty="0" smtClean="0"/>
          </a:p>
          <a:p>
            <a:pPr marL="109728" indent="0" algn="just">
              <a:buNone/>
            </a:pPr>
            <a:r>
              <a:rPr lang="ru-RU" sz="2600" dirty="0" smtClean="0"/>
              <a:t>— </a:t>
            </a:r>
            <a:r>
              <a:rPr lang="ru-RU" sz="2600" dirty="0" smtClean="0"/>
              <a:t>задание </a:t>
            </a:r>
            <a:r>
              <a:rPr lang="ru-RU" sz="2600" dirty="0" smtClean="0"/>
              <a:t>3 на знание основных географических закономерностей для анализа свойств географических объектов и </a:t>
            </a:r>
            <a:r>
              <a:rPr lang="ru-RU" sz="2600" dirty="0" smtClean="0"/>
              <a:t>явлений;</a:t>
            </a:r>
            <a:endParaRPr lang="ru-RU" sz="2600" dirty="0" smtClean="0"/>
          </a:p>
          <a:p>
            <a:pPr marL="109728" indent="0" algn="just">
              <a:buNone/>
            </a:pPr>
            <a:endParaRPr lang="ru-RU" sz="2600" dirty="0" smtClean="0"/>
          </a:p>
          <a:p>
            <a:pPr marL="109728" indent="0" algn="just"/>
            <a:endParaRPr lang="ru-RU" sz="26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600" dirty="0" smtClean="0"/>
              <a:t>— </a:t>
            </a:r>
            <a:r>
              <a:rPr lang="ru-RU" sz="2600" dirty="0" smtClean="0"/>
              <a:t>задание </a:t>
            </a:r>
            <a:r>
              <a:rPr lang="ru-RU" sz="2600" dirty="0" smtClean="0"/>
              <a:t>8 на установление взаимосвязей между географическими процессами и </a:t>
            </a:r>
            <a:r>
              <a:rPr lang="ru-RU" sz="2600" dirty="0" smtClean="0"/>
              <a:t>явлениями;</a:t>
            </a:r>
            <a:endParaRPr lang="ru-RU" sz="2600" dirty="0" smtClean="0"/>
          </a:p>
          <a:p>
            <a:pPr marL="109728" indent="0" algn="just">
              <a:buNone/>
            </a:pPr>
            <a:endParaRPr lang="ru-RU" sz="2600" dirty="0" smtClean="0"/>
          </a:p>
          <a:p>
            <a:pPr marL="109728" indent="0" algn="just">
              <a:buNone/>
            </a:pPr>
            <a:r>
              <a:rPr lang="ru-RU" sz="2600" dirty="0" smtClean="0"/>
              <a:t>— </a:t>
            </a:r>
            <a:r>
              <a:rPr lang="ru-RU" sz="2600" dirty="0" smtClean="0"/>
              <a:t>задания </a:t>
            </a:r>
            <a:r>
              <a:rPr lang="ru-RU" sz="2600" dirty="0" smtClean="0"/>
              <a:t>23-25 на определение </a:t>
            </a:r>
            <a:r>
              <a:rPr lang="ru-RU" sz="2400" dirty="0"/>
              <a:t>положения и взаиморасположения географических объектов, </a:t>
            </a:r>
            <a:r>
              <a:rPr lang="ru-RU" sz="2400" dirty="0" smtClean="0"/>
              <a:t>описания их существенных признаков, </a:t>
            </a:r>
            <a:r>
              <a:rPr lang="ru-RU" sz="2400" dirty="0"/>
              <a:t>процессов и </a:t>
            </a:r>
            <a:r>
              <a:rPr lang="ru-RU" sz="2400" dirty="0" smtClean="0"/>
              <a:t>явлений, распознавания </a:t>
            </a:r>
            <a:r>
              <a:rPr lang="ru-RU" sz="2400" dirty="0"/>
              <a:t>в повседневной жизни проявления географических процессов и явлений, </a:t>
            </a:r>
            <a:r>
              <a:rPr lang="ru-RU" sz="2400" dirty="0" smtClean="0"/>
              <a:t>объяснения </a:t>
            </a:r>
            <a:r>
              <a:rPr lang="ru-RU" sz="2400" dirty="0"/>
              <a:t>географических объектов и явлений, установления причинно-следственных связей между </a:t>
            </a:r>
            <a:r>
              <a:rPr lang="ru-RU" sz="2400" dirty="0" smtClean="0"/>
              <a:t>ними;</a:t>
            </a:r>
            <a:endParaRPr lang="ru-RU" sz="2400" dirty="0"/>
          </a:p>
          <a:p>
            <a:pPr marL="109728" indent="0" algn="just">
              <a:buNone/>
            </a:pPr>
            <a:r>
              <a:rPr lang="ru-RU" sz="2600" dirty="0" smtClean="0"/>
              <a:t>;</a:t>
            </a:r>
            <a:endParaRPr lang="ru-RU" sz="26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600" dirty="0" smtClean="0"/>
              <a:t>— </a:t>
            </a:r>
            <a:r>
              <a:rPr lang="ru-RU" sz="2600" dirty="0"/>
              <a:t>з</a:t>
            </a:r>
            <a:r>
              <a:rPr lang="ru-RU" sz="2600" dirty="0" smtClean="0"/>
              <a:t>адание </a:t>
            </a:r>
            <a:r>
              <a:rPr lang="ru-RU" sz="2600" dirty="0" smtClean="0"/>
              <a:t>31 на аргументацию различных точек зрения по экологическим и социально-экономическим проблемам, умение использовать географические знания и информацию для решения проблем, имеющих географические аспекты.</a:t>
            </a:r>
          </a:p>
          <a:p>
            <a:pPr marL="109728" indent="0" algn="just">
              <a:buNone/>
            </a:pPr>
            <a:endParaRPr lang="ru-RU" sz="2600" dirty="0" smtClean="0"/>
          </a:p>
          <a:p>
            <a:pPr marL="109728" indent="0" algn="just"/>
            <a:endParaRPr lang="ru-RU" sz="26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468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</a:t>
            </a:r>
            <a:r>
              <a:rPr lang="ru-RU" dirty="0"/>
              <a:t>часа </a:t>
            </a:r>
            <a:r>
              <a:rPr lang="ru-RU" dirty="0" smtClean="0"/>
              <a:t>(180 </a:t>
            </a:r>
            <a:r>
              <a:rPr lang="ru-RU" dirty="0"/>
              <a:t>минут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30 минут (270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Линейка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/>
                </a:solidFill>
              </a:rPr>
              <a:t>Не должна содержать справочные материалы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Транспортир</a:t>
            </a:r>
          </a:p>
          <a:p>
            <a:pPr marL="411480" lvl="1" indent="0" algn="just">
              <a:buNone/>
            </a:pPr>
            <a:endParaRPr lang="ru-RU" dirty="0" smtClean="0"/>
          </a:p>
          <a:p>
            <a:pPr marL="109728" indent="0"/>
            <a:r>
              <a:rPr lang="ru-RU" dirty="0" smtClean="0"/>
              <a:t> Непрограммируемый калькулятор</a:t>
            </a:r>
          </a:p>
          <a:p>
            <a:pPr marL="109728" indent="0"/>
            <a:endParaRPr lang="ru-RU" dirty="0" smtClean="0"/>
          </a:p>
          <a:p>
            <a:pPr marL="109728" indent="0"/>
            <a:r>
              <a:rPr lang="ru-RU" dirty="0" smtClean="0"/>
              <a:t> Карты и статистические приложения, которые выданы вместе с вариантом КИМ</a:t>
            </a:r>
          </a:p>
          <a:p>
            <a:pPr marL="109728" indent="0"/>
            <a:endParaRPr lang="ru-RU" dirty="0" smtClean="0"/>
          </a:p>
          <a:p>
            <a:pPr marL="109728" indent="0"/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43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714</TotalTime>
  <Words>883</Words>
  <Application>Microsoft Office PowerPoint</Application>
  <PresentationFormat>Экран (4:3)</PresentationFormat>
  <Paragraphs>212</Paragraphs>
  <Slides>27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ЕГЭ-2022 по географии</vt:lpstr>
      <vt:lpstr>Изменения в КИМ ЕГЭ-2022</vt:lpstr>
      <vt:lpstr>Изменения в КИМ ЕГЭ-2022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Задания</vt:lpstr>
      <vt:lpstr>Задания</vt:lpstr>
      <vt:lpstr>Задание №3</vt:lpstr>
      <vt:lpstr>Задание №8</vt:lpstr>
      <vt:lpstr>Задание №13</vt:lpstr>
      <vt:lpstr>Задание №19</vt:lpstr>
      <vt:lpstr>Задание №20</vt:lpstr>
      <vt:lpstr>Задание №23</vt:lpstr>
      <vt:lpstr>Задание №23</vt:lpstr>
      <vt:lpstr>Задание №24</vt:lpstr>
      <vt:lpstr>Задание №25</vt:lpstr>
      <vt:lpstr>Задание №31</vt:lpstr>
      <vt:lpstr>Сравнение КИМ-2022 с КИМ-2021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80</cp:revision>
  <dcterms:created xsi:type="dcterms:W3CDTF">2020-08-31T10:23:09Z</dcterms:created>
  <dcterms:modified xsi:type="dcterms:W3CDTF">2021-10-22T15:40:50Z</dcterms:modified>
</cp:coreProperties>
</file>