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7" r:id="rId2"/>
    <p:sldId id="291" r:id="rId3"/>
    <p:sldId id="297" r:id="rId4"/>
    <p:sldId id="298" r:id="rId5"/>
    <p:sldId id="299" r:id="rId6"/>
    <p:sldId id="295" r:id="rId7"/>
    <p:sldId id="300" r:id="rId8"/>
    <p:sldId id="289" r:id="rId9"/>
    <p:sldId id="278" r:id="rId10"/>
    <p:sldId id="279" r:id="rId11"/>
    <p:sldId id="282" r:id="rId12"/>
    <p:sldId id="293" r:id="rId13"/>
    <p:sldId id="296" r:id="rId14"/>
    <p:sldId id="258" r:id="rId15"/>
    <p:sldId id="290" r:id="rId16"/>
    <p:sldId id="281" r:id="rId17"/>
    <p:sldId id="283" r:id="rId18"/>
    <p:sldId id="292" r:id="rId19"/>
    <p:sldId id="287" r:id="rId20"/>
    <p:sldId id="294" r:id="rId21"/>
    <p:sldId id="284" r:id="rId22"/>
    <p:sldId id="286" r:id="rId23"/>
    <p:sldId id="301" r:id="rId24"/>
    <p:sldId id="288" r:id="rId25"/>
    <p:sldId id="302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7DE09D-C936-460C-A3A0-49FE5DA6BD6A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68A622-8098-41D1-8C3B-BA709DC95D2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68A622-8098-41D1-8C3B-BA709DC95D22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68A622-8098-41D1-8C3B-BA709DC95D22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68A622-8098-41D1-8C3B-BA709DC95D22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68A622-8098-41D1-8C3B-BA709DC95D22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68A622-8098-41D1-8C3B-BA709DC95D22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68A622-8098-41D1-8C3B-BA709DC95D22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68A622-8098-41D1-8C3B-BA709DC95D22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68A622-8098-41D1-8C3B-BA709DC95D22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68A622-8098-41D1-8C3B-BA709DC95D22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68A622-8098-41D1-8C3B-BA709DC95D22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6E760-AAF1-417A-829A-E2A716F1B5E6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5A24A-6752-42FC-8B25-99CAA0031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6E760-AAF1-417A-829A-E2A716F1B5E6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5A24A-6752-42FC-8B25-99CAA0031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6E760-AAF1-417A-829A-E2A716F1B5E6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5A24A-6752-42FC-8B25-99CAA0031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6E760-AAF1-417A-829A-E2A716F1B5E6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5A24A-6752-42FC-8B25-99CAA0031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6E760-AAF1-417A-829A-E2A716F1B5E6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5A24A-6752-42FC-8B25-99CAA0031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6E760-AAF1-417A-829A-E2A716F1B5E6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5A24A-6752-42FC-8B25-99CAA0031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6E760-AAF1-417A-829A-E2A716F1B5E6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5A24A-6752-42FC-8B25-99CAA0031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6E760-AAF1-417A-829A-E2A716F1B5E6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5A24A-6752-42FC-8B25-99CAA0031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6E760-AAF1-417A-829A-E2A716F1B5E6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5A24A-6752-42FC-8B25-99CAA0031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6E760-AAF1-417A-829A-E2A716F1B5E6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5A24A-6752-42FC-8B25-99CAA0031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6E760-AAF1-417A-829A-E2A716F1B5E6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5A24A-6752-42FC-8B25-99CAA0031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06E760-AAF1-417A-829A-E2A716F1B5E6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75A24A-6752-42FC-8B25-99CAA0031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user\Desktop\&#1043;&#1080;&#1084;&#1085;%20&#1050;&#1080;&#1088;&#1080;&#1083;&#1083;&#1091;%20&#1080;%20&#1052;&#1077;&#1092;&#1086;&#1076;&#1080;&#1102;%20-%20&#1084;&#1091;&#1078;&#1089;&#1082;&#1086;&#1081;%20&#1093;&#1086;&#1088;_(Inkompmusic.ru).mp3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100-bal.ru/literatura/13726/index.html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orig (1)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7046640"/>
          </a:xfrm>
        </p:spPr>
      </p:pic>
      <p:sp>
        <p:nvSpPr>
          <p:cNvPr id="5" name="Прямоугольник 4"/>
          <p:cNvSpPr/>
          <p:nvPr/>
        </p:nvSpPr>
        <p:spPr>
          <a:xfrm>
            <a:off x="2123728" y="836712"/>
            <a:ext cx="583264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70C0"/>
                </a:solidFill>
                <a:latin typeface="Gungsuh" pitchFamily="18" charset="-127"/>
                <a:ea typeface="Gungsuh" pitchFamily="18" charset="-127"/>
                <a:cs typeface="Arial" pitchFamily="34" charset="0"/>
              </a:rPr>
              <a:t>Ежегодно</a:t>
            </a:r>
            <a:r>
              <a:rPr lang="ru-RU" dirty="0">
                <a:solidFill>
                  <a:srgbClr val="FF0000"/>
                </a:solidFill>
                <a:latin typeface="Gungsuh" pitchFamily="18" charset="-127"/>
                <a:ea typeface="Gungsuh" pitchFamily="18" charset="-127"/>
                <a:cs typeface="Arial" pitchFamily="34" charset="0"/>
              </a:rPr>
              <a:t> </a:t>
            </a:r>
            <a:r>
              <a:rPr lang="ru-RU" b="1" dirty="0">
                <a:solidFill>
                  <a:srgbClr val="FF0000"/>
                </a:solidFill>
                <a:latin typeface="Gungsuh" pitchFamily="18" charset="-127"/>
                <a:ea typeface="Gungsuh" pitchFamily="18" charset="-127"/>
                <a:cs typeface="Arial" pitchFamily="34" charset="0"/>
              </a:rPr>
              <a:t>24 мая</a:t>
            </a:r>
            <a:r>
              <a:rPr lang="ru-RU" dirty="0">
                <a:solidFill>
                  <a:srgbClr val="0070C0"/>
                </a:solidFill>
                <a:latin typeface="Gungsuh" pitchFamily="18" charset="-127"/>
                <a:ea typeface="Gungsuh" pitchFamily="18" charset="-127"/>
                <a:cs typeface="Arial" pitchFamily="34" charset="0"/>
              </a:rPr>
              <a:t> во всех славянских странах отмечают </a:t>
            </a:r>
            <a:r>
              <a:rPr lang="ru-RU" b="1" dirty="0">
                <a:solidFill>
                  <a:srgbClr val="FF0000"/>
                </a:solidFill>
                <a:latin typeface="Gungsuh" pitchFamily="18" charset="-127"/>
                <a:ea typeface="Gungsuh" pitchFamily="18" charset="-127"/>
                <a:cs typeface="Arial" pitchFamily="34" charset="0"/>
              </a:rPr>
              <a:t>День славянской письменности и </a:t>
            </a:r>
            <a:r>
              <a:rPr lang="ru-RU" b="1" dirty="0" smtClean="0">
                <a:solidFill>
                  <a:srgbClr val="FF0000"/>
                </a:solidFill>
                <a:latin typeface="Gungsuh" pitchFamily="18" charset="-127"/>
                <a:ea typeface="Gungsuh" pitchFamily="18" charset="-127"/>
                <a:cs typeface="Arial" pitchFamily="34" charset="0"/>
              </a:rPr>
              <a:t>культуры</a:t>
            </a:r>
            <a:r>
              <a:rPr lang="ru-RU" dirty="0" smtClean="0">
                <a:solidFill>
                  <a:srgbClr val="0070C0"/>
                </a:solidFill>
                <a:latin typeface="Gungsuh" pitchFamily="18" charset="-127"/>
                <a:ea typeface="Gungsuh" pitchFamily="18" charset="-127"/>
                <a:cs typeface="Arial" pitchFamily="34" charset="0"/>
              </a:rPr>
              <a:t> и </a:t>
            </a:r>
            <a:r>
              <a:rPr lang="ru-RU" dirty="0">
                <a:solidFill>
                  <a:srgbClr val="0070C0"/>
                </a:solidFill>
                <a:latin typeface="Gungsuh" pitchFamily="18" charset="-127"/>
                <a:ea typeface="Gungsuh" pitchFamily="18" charset="-127"/>
                <a:cs typeface="Arial" pitchFamily="34" charset="0"/>
              </a:rPr>
              <a:t>торжественно прославляют создателей</a:t>
            </a:r>
          </a:p>
          <a:p>
            <a:r>
              <a:rPr lang="ru-RU" dirty="0">
                <a:solidFill>
                  <a:srgbClr val="0070C0"/>
                </a:solidFill>
                <a:latin typeface="Gungsuh" pitchFamily="18" charset="-127"/>
                <a:ea typeface="Gungsuh" pitchFamily="18" charset="-127"/>
                <a:cs typeface="Arial" pitchFamily="34" charset="0"/>
              </a:rPr>
              <a:t>славянской </a:t>
            </a:r>
            <a:r>
              <a:rPr lang="ru-RU" dirty="0" smtClean="0">
                <a:solidFill>
                  <a:srgbClr val="0070C0"/>
                </a:solidFill>
                <a:latin typeface="Gungsuh" pitchFamily="18" charset="-127"/>
                <a:ea typeface="Gungsuh" pitchFamily="18" charset="-127"/>
                <a:cs typeface="Arial" pitchFamily="34" charset="0"/>
              </a:rPr>
              <a:t>письменности святых </a:t>
            </a:r>
            <a:r>
              <a:rPr lang="ru-RU" dirty="0">
                <a:solidFill>
                  <a:srgbClr val="0070C0"/>
                </a:solidFill>
                <a:latin typeface="Gungsuh" pitchFamily="18" charset="-127"/>
                <a:ea typeface="Gungsuh" pitchFamily="18" charset="-127"/>
                <a:cs typeface="Arial" pitchFamily="34" charset="0"/>
              </a:rPr>
              <a:t>Кирилла и Мефодия - учителей словенских.</a:t>
            </a:r>
          </a:p>
        </p:txBody>
      </p:sp>
      <p:pic>
        <p:nvPicPr>
          <p:cNvPr id="7" name="Рисунок 6" descr="s1200 (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61722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6021288"/>
            <a:ext cx="9144000" cy="95410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24 мая – День славянской письменности и культуры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Arial Black" pitchFamily="34" charset="0"/>
            </a:endParaRPr>
          </a:p>
        </p:txBody>
      </p:sp>
      <p:pic>
        <p:nvPicPr>
          <p:cNvPr id="9" name="Гимн Кириллу и Мефодию - мужской хор_(Inkompmusic.ru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25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orig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2286000" y="1052736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6" name="Рисунок 5" descr="im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31840" y="836712"/>
            <a:ext cx="3775967" cy="283197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259632" y="4005064"/>
            <a:ext cx="6696744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/>
              <a:t> 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400" dirty="0" smtClean="0">
                <a:solidFill>
                  <a:srgbClr val="002060"/>
                </a:solidFill>
              </a:rPr>
              <a:t>Мефодий, старший брат, занимал большие должности, был правителем отдельной области Византийской империи, настоятелем монастыря и закончил жизнь архиепископом.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 advClick="0" advTm="7613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orig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2286000" y="28288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267744" y="692696"/>
            <a:ext cx="3672408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Gungsuh" pitchFamily="18" charset="-127"/>
                <a:ea typeface="Gungsuh" pitchFamily="18" charset="-127"/>
              </a:rPr>
              <a:t>Кирилл и Мефодий –создатели славянской азбуки</a:t>
            </a:r>
            <a:endParaRPr lang="ru-RU" b="1" dirty="0">
              <a:solidFill>
                <a:srgbClr val="FF0000"/>
              </a:solidFill>
              <a:latin typeface="Gungsuh" pitchFamily="18" charset="-127"/>
              <a:ea typeface="Gungsuh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12160" y="764704"/>
            <a:ext cx="2088232" cy="501675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FF0000"/>
                </a:solidFill>
              </a:rPr>
              <a:t>Глаголица и кириллица </a:t>
            </a:r>
            <a:r>
              <a:rPr lang="ru-RU" sz="2000" dirty="0" smtClean="0">
                <a:solidFill>
                  <a:srgbClr val="002060"/>
                </a:solidFill>
              </a:rPr>
              <a:t>– это первые славянские азбуки. 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Название азбуки </a:t>
            </a:r>
            <a:r>
              <a:rPr lang="ru-RU" sz="2000" dirty="0" smtClean="0">
                <a:solidFill>
                  <a:srgbClr val="FF0000"/>
                </a:solidFill>
              </a:rPr>
              <a:t>«глаголица» </a:t>
            </a:r>
            <a:r>
              <a:rPr lang="ru-RU" sz="2000" dirty="0" smtClean="0">
                <a:solidFill>
                  <a:srgbClr val="002060"/>
                </a:solidFill>
              </a:rPr>
              <a:t>происходит от слова «глагол», который обозначает </a:t>
            </a:r>
            <a:r>
              <a:rPr lang="ru-RU" sz="2000" dirty="0" smtClean="0">
                <a:solidFill>
                  <a:srgbClr val="FF0000"/>
                </a:solidFill>
              </a:rPr>
              <a:t>«речь». 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А </a:t>
            </a:r>
            <a:r>
              <a:rPr lang="ru-RU" sz="2000" dirty="0" smtClean="0">
                <a:solidFill>
                  <a:srgbClr val="FF0000"/>
                </a:solidFill>
              </a:rPr>
              <a:t>«кириллица» </a:t>
            </a:r>
            <a:r>
              <a:rPr lang="ru-RU" sz="2000" dirty="0" smtClean="0">
                <a:solidFill>
                  <a:srgbClr val="002060"/>
                </a:solidFill>
              </a:rPr>
              <a:t>названа в честь ее создателя </a:t>
            </a:r>
            <a:r>
              <a:rPr lang="ru-RU" sz="2000" dirty="0" smtClean="0">
                <a:solidFill>
                  <a:srgbClr val="FF0000"/>
                </a:solidFill>
              </a:rPr>
              <a:t>Кирилла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" name="Рисунок 9" descr="screen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5" y="2861556"/>
            <a:ext cx="4176464" cy="31323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2195736" y="1628800"/>
            <a:ext cx="36724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На Руси кириллица получила распространение после принятия христианства (988г.)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 advClick="0" advTm="7925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orig (1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7046640"/>
          </a:xfrm>
        </p:spPr>
      </p:pic>
      <p:sp>
        <p:nvSpPr>
          <p:cNvPr id="5" name="Прямоугольник 4"/>
          <p:cNvSpPr/>
          <p:nvPr/>
        </p:nvSpPr>
        <p:spPr>
          <a:xfrm>
            <a:off x="2123728" y="836712"/>
            <a:ext cx="58326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Gungsuh" pitchFamily="18" charset="-127"/>
                <a:ea typeface="Gungsuh" pitchFamily="18" charset="-127"/>
                <a:cs typeface="Arial" pitchFamily="34" charset="0"/>
              </a:rPr>
              <a:t> </a:t>
            </a:r>
            <a:endParaRPr lang="ru-RU" dirty="0">
              <a:solidFill>
                <a:srgbClr val="0070C0"/>
              </a:solidFill>
              <a:latin typeface="Gungsuh" pitchFamily="18" charset="-127"/>
              <a:ea typeface="Gungsuh" pitchFamily="18" charset="-127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2551837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427984" y="764704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259632" y="5517232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  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1331640" y="4509120"/>
            <a:ext cx="6768752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 </a:t>
            </a:r>
            <a:r>
              <a:rPr lang="ru-RU" sz="2000" dirty="0" smtClean="0">
                <a:solidFill>
                  <a:srgbClr val="002060"/>
                </a:solidFill>
              </a:rPr>
              <a:t>В X –XI веках эта азбука включала 43 буквы, из которых 25 были заимствованы из византийского письма – устава, а 18 появились впервые, чтобы передать звуки, имеющиеся в славянском языке и отсутствующие в греческом.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17" name="Рисунок 16" descr="img7.jpg"/>
          <p:cNvPicPr>
            <a:picLocks noChangeAspect="1"/>
          </p:cNvPicPr>
          <p:nvPr/>
        </p:nvPicPr>
        <p:blipFill>
          <a:blip r:embed="rId4" cstate="print">
            <a:lum bright="-10000" contrast="20000"/>
          </a:blip>
          <a:stretch>
            <a:fillRect/>
          </a:stretch>
        </p:blipFill>
        <p:spPr>
          <a:xfrm>
            <a:off x="2627784" y="836712"/>
            <a:ext cx="4320000" cy="32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 advClick="0" advTm="8346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orig (1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7046640"/>
          </a:xfrm>
        </p:spPr>
      </p:pic>
      <p:sp>
        <p:nvSpPr>
          <p:cNvPr id="5" name="Прямоугольник 4"/>
          <p:cNvSpPr/>
          <p:nvPr/>
        </p:nvSpPr>
        <p:spPr>
          <a:xfrm>
            <a:off x="2123728" y="836712"/>
            <a:ext cx="58326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Gungsuh" pitchFamily="18" charset="-127"/>
                <a:ea typeface="Gungsuh" pitchFamily="18" charset="-127"/>
                <a:cs typeface="Arial" pitchFamily="34" charset="0"/>
              </a:rPr>
              <a:t> </a:t>
            </a:r>
            <a:endParaRPr lang="ru-RU" dirty="0">
              <a:solidFill>
                <a:srgbClr val="0070C0"/>
              </a:solidFill>
              <a:latin typeface="Gungsuh" pitchFamily="18" charset="-127"/>
              <a:ea typeface="Gungsuh" pitchFamily="18" charset="-127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2551837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.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286000" y="26903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Gungsuh" pitchFamily="18" charset="-127"/>
                <a:ea typeface="Gungsuh" pitchFamily="18" charset="-127"/>
              </a:rPr>
              <a:t> </a:t>
            </a:r>
            <a:endParaRPr lang="ru-RU" dirty="0">
              <a:solidFill>
                <a:srgbClr val="002060"/>
              </a:solidFill>
              <a:latin typeface="Gungsuh" pitchFamily="18" charset="-127"/>
              <a:ea typeface="Gungsuh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11760" y="836712"/>
            <a:ext cx="5328592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 </a:t>
            </a:r>
            <a:r>
              <a:rPr lang="ru-RU" sz="2400" dirty="0" smtClean="0">
                <a:solidFill>
                  <a:srgbClr val="002060"/>
                </a:solidFill>
              </a:rPr>
              <a:t>Каждая буква кириллицы имеет свое «толкование».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12" name="Рисунок 11" descr="8b118f9763266980dd4d5b954af7a977.jpg"/>
          <p:cNvPicPr>
            <a:picLocks noChangeAspect="1"/>
          </p:cNvPicPr>
          <p:nvPr/>
        </p:nvPicPr>
        <p:blipFill>
          <a:blip r:embed="rId4" cstate="print">
            <a:lum bright="-10000" contrast="20000"/>
          </a:blip>
          <a:stretch>
            <a:fillRect/>
          </a:stretch>
        </p:blipFill>
        <p:spPr>
          <a:xfrm>
            <a:off x="3203848" y="1772816"/>
            <a:ext cx="3240360" cy="338764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187624" y="5301208"/>
            <a:ext cx="6912768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Каждой букве было дано название: аз, буки, веди, глаголь, добро…Создатели азбуки старались сделать буквы простыми, четкими, легкими в написании.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 advClick="0" advTm="8673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orig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6" name="Прямоугольник 5"/>
          <p:cNvSpPr/>
          <p:nvPr/>
        </p:nvSpPr>
        <p:spPr>
          <a:xfrm>
            <a:off x="2286000" y="1772816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563888" y="5733256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724128" y="501317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267744" y="620688"/>
            <a:ext cx="5832648" cy="28623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Gungsuh" pitchFamily="18" charset="-127"/>
                <a:ea typeface="Gungsuh" pitchFamily="18" charset="-127"/>
              </a:rPr>
              <a:t>Вот азбука – начало всех начал.</a:t>
            </a:r>
          </a:p>
          <a:p>
            <a:r>
              <a:rPr lang="ru-RU" dirty="0" smtClean="0">
                <a:solidFill>
                  <a:srgbClr val="002060"/>
                </a:solidFill>
                <a:latin typeface="Gungsuh" pitchFamily="18" charset="-127"/>
                <a:ea typeface="Gungsuh" pitchFamily="18" charset="-127"/>
              </a:rPr>
              <a:t>Открыл букварь, и – детством так и дунуло!</a:t>
            </a:r>
          </a:p>
          <a:p>
            <a:r>
              <a:rPr lang="ru-RU" dirty="0" smtClean="0">
                <a:solidFill>
                  <a:srgbClr val="002060"/>
                </a:solidFill>
                <a:latin typeface="Gungsuh" pitchFamily="18" charset="-127"/>
                <a:ea typeface="Gungsuh" pitchFamily="18" charset="-127"/>
              </a:rPr>
              <a:t>А Константин Философ по ночам</a:t>
            </a:r>
          </a:p>
          <a:p>
            <a:r>
              <a:rPr lang="ru-RU" dirty="0" smtClean="0">
                <a:solidFill>
                  <a:srgbClr val="002060"/>
                </a:solidFill>
                <a:latin typeface="Gungsuh" pitchFamily="18" charset="-127"/>
                <a:ea typeface="Gungsuh" pitchFamily="18" charset="-127"/>
              </a:rPr>
              <a:t>Не спал, наверно, буковки выдумывал.</a:t>
            </a:r>
          </a:p>
          <a:p>
            <a:r>
              <a:rPr lang="ru-RU" dirty="0" smtClean="0">
                <a:solidFill>
                  <a:srgbClr val="002060"/>
                </a:solidFill>
                <a:latin typeface="Gungsuh" pitchFamily="18" charset="-127"/>
                <a:ea typeface="Gungsuh" pitchFamily="18" charset="-127"/>
              </a:rPr>
              <a:t>Шептал. Перо в чернила окунал.</a:t>
            </a:r>
          </a:p>
          <a:p>
            <a:r>
              <a:rPr lang="ru-RU" dirty="0" smtClean="0">
                <a:solidFill>
                  <a:srgbClr val="002060"/>
                </a:solidFill>
                <a:latin typeface="Gungsuh" pitchFamily="18" charset="-127"/>
                <a:ea typeface="Gungsuh" pitchFamily="18" charset="-127"/>
              </a:rPr>
              <a:t>Он понимал, что буковки – основа</a:t>
            </a:r>
          </a:p>
          <a:p>
            <a:r>
              <a:rPr lang="ru-RU" dirty="0" smtClean="0">
                <a:solidFill>
                  <a:srgbClr val="002060"/>
                </a:solidFill>
                <a:latin typeface="Gungsuh" pitchFamily="18" charset="-127"/>
                <a:ea typeface="Gungsuh" pitchFamily="18" charset="-127"/>
              </a:rPr>
              <a:t>Грядущего неписаного слова,</a:t>
            </a:r>
          </a:p>
          <a:p>
            <a:r>
              <a:rPr lang="ru-RU" dirty="0" smtClean="0">
                <a:solidFill>
                  <a:srgbClr val="002060"/>
                </a:solidFill>
                <a:latin typeface="Gungsuh" pitchFamily="18" charset="-127"/>
                <a:ea typeface="Gungsuh" pitchFamily="18" charset="-127"/>
              </a:rPr>
              <a:t>Великого, как Тихий океан.</a:t>
            </a:r>
          </a:p>
          <a:p>
            <a:r>
              <a:rPr lang="ru-RU" dirty="0" smtClean="0">
                <a:solidFill>
                  <a:srgbClr val="002060"/>
                </a:solidFill>
                <a:latin typeface="Gungsuh" pitchFamily="18" charset="-127"/>
                <a:ea typeface="Gungsuh" pitchFamily="18" charset="-127"/>
              </a:rPr>
              <a:t>                                          Ян Гольцман</a:t>
            </a:r>
            <a:endParaRPr lang="ru-RU" dirty="0">
              <a:solidFill>
                <a:srgbClr val="002060"/>
              </a:solidFill>
              <a:latin typeface="Gungsuh" pitchFamily="18" charset="-127"/>
              <a:ea typeface="Gungsuh" pitchFamily="18" charset="-127"/>
            </a:endParaRPr>
          </a:p>
        </p:txBody>
      </p:sp>
      <p:pic>
        <p:nvPicPr>
          <p:cNvPr id="9" name="Рисунок 8" descr="img2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3645024"/>
            <a:ext cx="3240360" cy="24302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28dd6eb3545ead550642dec257c1a53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9992" y="3645024"/>
            <a:ext cx="3354377" cy="24480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 advClick="0" advTm="14118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orig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2286000" y="1052736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547664" y="2564904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835696" y="4581128"/>
            <a:ext cx="5976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 rot="10800000" flipV="1">
            <a:off x="1331640" y="4992271"/>
            <a:ext cx="6552728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sz="2000" dirty="0" smtClean="0">
                <a:solidFill>
                  <a:srgbClr val="002060"/>
                </a:solidFill>
              </a:rPr>
              <a:t>Петр I оставил старое написание букв в церковных книгах, а в книгах и документах ввел гражданский шрифт, близкий к современному и состоявший из 36 букв.  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13" name="Рисунок 12" descr="img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83768" y="1628800"/>
            <a:ext cx="4068000" cy="3051000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2123728" y="692696"/>
            <a:ext cx="5904656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В России кириллица прошла через шесть реформ, важнейшими из которых были реформы Петра I.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 advClick="0" advTm="7052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orig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2286000" y="1052736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267744" y="692696"/>
            <a:ext cx="5544616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В 1918 году </a:t>
            </a:r>
            <a:r>
              <a:rPr lang="ru-RU" sz="2000" dirty="0" smtClean="0">
                <a:solidFill>
                  <a:srgbClr val="002060"/>
                </a:solidFill>
              </a:rPr>
              <a:t>была проведена реформа русского языка, в результате которой алфавит упростили. 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В нем осталось лишь 33 буквы, которые мы используем по сей день.   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8" name="Рисунок 7" descr="008.jpg"/>
          <p:cNvPicPr>
            <a:picLocks noChangeAspect="1"/>
          </p:cNvPicPr>
          <p:nvPr/>
        </p:nvPicPr>
        <p:blipFill>
          <a:blip r:embed="rId3" cstate="print">
            <a:lum bright="-10000" contrast="20000"/>
          </a:blip>
          <a:stretch>
            <a:fillRect/>
          </a:stretch>
        </p:blipFill>
        <p:spPr>
          <a:xfrm>
            <a:off x="2267744" y="2276872"/>
            <a:ext cx="4932000" cy="3699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10093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orig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2286000" y="28288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199783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286000" y="2551837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555776" y="908720"/>
            <a:ext cx="4752528" cy="16312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 Всю свою жизнь солунские братья посвятили учению, знаниям, служению славянам. Они не придавали особого значения ни богатству, ни почестям, ни славе, ни карьере.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03648" y="4941168"/>
            <a:ext cx="6408712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К лику святых равноапостольные Кирилл и Мефодий причислены в древности. В Русской Православной Церкви память святых равноапостольных просветителей славян чествуется с XI века .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13" name="Рисунок 12" descr="60ace043b0b8af82b35ba04545c82a70.jpg"/>
          <p:cNvPicPr>
            <a:picLocks noChangeAspect="1"/>
          </p:cNvPicPr>
          <p:nvPr/>
        </p:nvPicPr>
        <p:blipFill>
          <a:blip r:embed="rId3" cstate="print">
            <a:lum bright="-20000" contrast="20000"/>
          </a:blip>
          <a:stretch>
            <a:fillRect/>
          </a:stretch>
        </p:blipFill>
        <p:spPr>
          <a:xfrm>
            <a:off x="3059832" y="2708920"/>
            <a:ext cx="3196952" cy="21313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10499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orig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2915816" y="29249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652120" y="3565611"/>
            <a:ext cx="23762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Македония</a:t>
            </a:r>
            <a:endParaRPr lang="ru-RU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3b68d6d58428f7cb34a82a5936d101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95736" y="1628800"/>
            <a:ext cx="2771800" cy="18704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2051720" y="3573016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Москва. Славянская площадь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 descr="90804734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36093" y="4005064"/>
            <a:ext cx="2773416" cy="183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11"/>
          <p:cNvSpPr txBox="1"/>
          <p:nvPr/>
        </p:nvSpPr>
        <p:spPr>
          <a:xfrm rot="10800000" flipV="1">
            <a:off x="5580112" y="5816090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Севастополь</a:t>
            </a:r>
            <a:endParaRPr lang="ru-RU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12" descr="saints_cyril_and_methodius._ohrid.republicofmacedoni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16216" y="1556792"/>
            <a:ext cx="1344149" cy="2016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TextBox 13"/>
          <p:cNvSpPr txBox="1"/>
          <p:nvPr/>
        </p:nvSpPr>
        <p:spPr>
          <a:xfrm>
            <a:off x="2483768" y="836712"/>
            <a:ext cx="4752528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Памятники Кириллу и Мефодию</a:t>
            </a:r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15" name="Рисунок 14" descr="pamiatnik_kirillu_i_mefodiiu_v_lavre_0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59632" y="4221088"/>
            <a:ext cx="2673910" cy="18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TextBox 15"/>
          <p:cNvSpPr txBox="1"/>
          <p:nvPr/>
        </p:nvSpPr>
        <p:spPr>
          <a:xfrm>
            <a:off x="2051720" y="6021288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Киев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7254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orig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2286000" y="28288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199783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483768" y="908720"/>
            <a:ext cx="5256584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latin typeface="Gungsuh" pitchFamily="18" charset="-127"/>
                <a:ea typeface="Gungsuh" pitchFamily="18" charset="-127"/>
              </a:rPr>
              <a:t>Страница третья: </a:t>
            </a:r>
          </a:p>
          <a:p>
            <a:pPr algn="ctr"/>
            <a:r>
              <a:rPr lang="ru-RU" sz="2400" dirty="0" smtClean="0">
                <a:solidFill>
                  <a:srgbClr val="C00000"/>
                </a:solidFill>
                <a:latin typeface="Gungsuh" pitchFamily="18" charset="-127"/>
                <a:ea typeface="Gungsuh" pitchFamily="18" charset="-127"/>
              </a:rPr>
              <a:t>«ОНИ РОДИЛИСЬ  24 мая»</a:t>
            </a:r>
            <a:endParaRPr lang="ru-RU" sz="2400" dirty="0">
              <a:solidFill>
                <a:srgbClr val="C00000"/>
              </a:solidFill>
              <a:latin typeface="Gungsuh" pitchFamily="18" charset="-127"/>
              <a:ea typeface="Gungsuh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91880" y="1844824"/>
            <a:ext cx="41044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rgbClr val="002060"/>
                </a:solidFill>
              </a:rPr>
              <a:t>«К литературе я имею отношение непосредственно с момента своего рождения. Потому что родился в День славянской письменности…».</a:t>
            </a:r>
          </a:p>
          <a:p>
            <a:r>
              <a:rPr lang="ru-RU" i="1" dirty="0" smtClean="0">
                <a:solidFill>
                  <a:srgbClr val="002060"/>
                </a:solidFill>
              </a:rPr>
              <a:t>                                           Алексей Маслов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51920" y="3501008"/>
            <a:ext cx="41044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24 мая 1940 года родился</a:t>
            </a:r>
          </a:p>
          <a:p>
            <a:r>
              <a:rPr lang="ru-RU" sz="2400" dirty="0" smtClean="0">
                <a:solidFill>
                  <a:srgbClr val="C00000"/>
                </a:solidFill>
              </a:rPr>
              <a:t> лауреат Нобелевской премии по литературе (1987 г.)</a:t>
            </a:r>
            <a:r>
              <a:rPr lang="ru-RU" sz="2400" dirty="0" smtClean="0"/>
              <a:t>  </a:t>
            </a:r>
            <a:r>
              <a:rPr lang="ru-RU" sz="2400" dirty="0" smtClean="0">
                <a:solidFill>
                  <a:srgbClr val="C00000"/>
                </a:solidFill>
              </a:rPr>
              <a:t> </a:t>
            </a:r>
          </a:p>
          <a:p>
            <a:r>
              <a:rPr lang="ru-RU" sz="2400" dirty="0" smtClean="0">
                <a:solidFill>
                  <a:srgbClr val="C00000"/>
                </a:solidFill>
              </a:rPr>
              <a:t>Иосиф  Александрович    Бродский. </a:t>
            </a:r>
            <a:endParaRPr lang="ru-RU" sz="2400" u="sng" dirty="0"/>
          </a:p>
        </p:txBody>
      </p:sp>
      <p:pic>
        <p:nvPicPr>
          <p:cNvPr id="10" name="Рисунок 9" descr="content_2.jpg"/>
          <p:cNvPicPr>
            <a:picLocks noChangeAspect="1"/>
          </p:cNvPicPr>
          <p:nvPr/>
        </p:nvPicPr>
        <p:blipFill>
          <a:blip r:embed="rId3" cstate="print">
            <a:lum bright="10000" contrast="20000"/>
          </a:blip>
          <a:stretch>
            <a:fillRect/>
          </a:stretch>
        </p:blipFill>
        <p:spPr>
          <a:xfrm>
            <a:off x="1547664" y="3212976"/>
            <a:ext cx="2016224" cy="2716301"/>
          </a:xfrm>
          <a:prstGeom prst="rect">
            <a:avLst/>
          </a:prstGeom>
        </p:spPr>
      </p:pic>
    </p:spTree>
  </p:cSld>
  <p:clrMapOvr>
    <a:masterClrMapping/>
  </p:clrMapOvr>
  <p:transition advTm="10718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orig (1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7046640"/>
          </a:xfrm>
        </p:spPr>
      </p:pic>
      <p:sp>
        <p:nvSpPr>
          <p:cNvPr id="10" name="Прямоугольник 9"/>
          <p:cNvSpPr/>
          <p:nvPr/>
        </p:nvSpPr>
        <p:spPr>
          <a:xfrm rot="10800000" flipV="1">
            <a:off x="6012160" y="4886002"/>
            <a:ext cx="18722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203848" y="692696"/>
            <a:ext cx="4824536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  <a:ea typeface="Gungsuh" pitchFamily="18" charset="-127"/>
              </a:rPr>
              <a:t>УСТНЫЙ</a:t>
            </a:r>
            <a:r>
              <a:rPr lang="ru-RU" sz="2800" dirty="0" smtClean="0">
                <a:latin typeface="Arial Black" pitchFamily="34" charset="0"/>
                <a:ea typeface="Gungsuh" pitchFamily="18" charset="-127"/>
              </a:rPr>
              <a:t>  </a:t>
            </a:r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  <a:ea typeface="Gungsuh" pitchFamily="18" charset="-127"/>
              </a:rPr>
              <a:t>ЖУРНАЛ</a:t>
            </a:r>
            <a:endParaRPr lang="ru-RU" sz="2800" dirty="0">
              <a:solidFill>
                <a:srgbClr val="FF0000"/>
              </a:solidFill>
              <a:latin typeface="Arial Black" pitchFamily="34" charset="0"/>
              <a:ea typeface="Gungsuh" pitchFamily="18" charset="-127"/>
            </a:endParaRPr>
          </a:p>
        </p:txBody>
      </p:sp>
      <p:pic>
        <p:nvPicPr>
          <p:cNvPr id="12" name="Рисунок 11" descr="ec325242b6551e604d1e63b29b86a84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476672"/>
            <a:ext cx="2592000" cy="208823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 rot="10800000" flipV="1">
            <a:off x="3491880" y="2456892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СОДЕРЖАНИЕ ЖУРНАЛА:</a:t>
            </a:r>
            <a:endParaRPr lang="ru-RU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75656" y="2780928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u="sng" dirty="0" smtClean="0">
                <a:solidFill>
                  <a:srgbClr val="0070C0"/>
                </a:solidFill>
              </a:rPr>
              <a:t>Страница первая:</a:t>
            </a:r>
            <a:endParaRPr lang="ru-RU" sz="2400" u="sng" dirty="0">
              <a:solidFill>
                <a:srgbClr val="0070C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475656" y="3573016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u="sng" dirty="0" smtClean="0">
                <a:solidFill>
                  <a:srgbClr val="0070C0"/>
                </a:solidFill>
              </a:rPr>
              <a:t>Страница вторая:</a:t>
            </a:r>
            <a:endParaRPr lang="ru-RU" sz="2400" u="sng" dirty="0">
              <a:solidFill>
                <a:srgbClr val="0070C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619672" y="4365104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u="sng" dirty="0" smtClean="0">
                <a:solidFill>
                  <a:srgbClr val="0070C0"/>
                </a:solidFill>
              </a:rPr>
              <a:t>Страница третья:</a:t>
            </a:r>
            <a:endParaRPr lang="ru-RU" sz="2400" u="sng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47664" y="3284984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«ИСТОРИЯ ПРАЗДНИКА».</a:t>
            </a:r>
            <a:endParaRPr lang="ru-RU" dirty="0">
              <a:solidFill>
                <a:srgbClr val="C0000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87624" y="4005064"/>
            <a:ext cx="676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«СОЛУНСКИЕ БРАТЬЯ КИРИЛЛ И МЕФОДИЙ».</a:t>
            </a:r>
            <a:endParaRPr lang="ru-RU" dirty="0">
              <a:solidFill>
                <a:srgbClr val="C0000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619672" y="4797152"/>
            <a:ext cx="5616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«ОНИ РОДИЛИСЬ 24 МАЯ».</a:t>
            </a:r>
            <a:endParaRPr lang="ru-RU" dirty="0">
              <a:solidFill>
                <a:srgbClr val="C0000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436096" y="1196753"/>
            <a:ext cx="23762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Пока язык храним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И в Слове горит свет,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Народ силен, един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И равных ему нет!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619672" y="5157192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u="sng" dirty="0" smtClean="0">
                <a:solidFill>
                  <a:srgbClr val="0070C0"/>
                </a:solidFill>
              </a:rPr>
              <a:t>Страница четвертая:</a:t>
            </a:r>
            <a:endParaRPr lang="ru-RU" sz="2400" u="sng" dirty="0">
              <a:solidFill>
                <a:srgbClr val="0070C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691680" y="5589240"/>
            <a:ext cx="6408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«СЛАВА ВАМ, ГРАМОТЫ НАШЕЙ ТВОРЦЫ».</a:t>
            </a:r>
            <a:endParaRPr lang="ru-RU" dirty="0">
              <a:solidFill>
                <a:srgbClr val="C00000"/>
              </a:solidFill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8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orig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2286000" y="28288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199783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980729"/>
            <a:ext cx="53103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483768" y="908720"/>
            <a:ext cx="4536504" cy="201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</a:rPr>
              <a:t>24 мая 1905 года родился</a:t>
            </a:r>
          </a:p>
          <a:p>
            <a:pPr algn="ctr"/>
            <a:r>
              <a:rPr lang="ru-RU" sz="2400" dirty="0" smtClean="0">
                <a:solidFill>
                  <a:srgbClr val="C00000"/>
                </a:solidFill>
              </a:rPr>
              <a:t> лауреат Нобелевской премии по литературе (1965 г.)</a:t>
            </a:r>
            <a:r>
              <a:rPr lang="ru-RU" sz="2400" dirty="0" smtClean="0"/>
              <a:t>  </a:t>
            </a:r>
            <a:r>
              <a:rPr lang="ru-RU" sz="2400" dirty="0" smtClean="0">
                <a:solidFill>
                  <a:srgbClr val="C00000"/>
                </a:solidFill>
              </a:rPr>
              <a:t> </a:t>
            </a:r>
          </a:p>
          <a:p>
            <a:pPr algn="ctr"/>
            <a:r>
              <a:rPr lang="ru-RU" sz="2400" dirty="0" smtClean="0">
                <a:solidFill>
                  <a:srgbClr val="C00000"/>
                </a:solidFill>
              </a:rPr>
              <a:t>Михаил Александрович Шолохов. </a:t>
            </a:r>
            <a:endParaRPr lang="ru-RU" sz="2400" u="sng" dirty="0"/>
          </a:p>
        </p:txBody>
      </p:sp>
      <p:pic>
        <p:nvPicPr>
          <p:cNvPr id="9" name="Рисунок 8" descr="SHolohov.jpg"/>
          <p:cNvPicPr>
            <a:picLocks noChangeAspect="1"/>
          </p:cNvPicPr>
          <p:nvPr/>
        </p:nvPicPr>
        <p:blipFill>
          <a:blip r:embed="rId3" cstate="print">
            <a:lum bright="-20000" contrast="20000"/>
          </a:blip>
          <a:stretch>
            <a:fillRect/>
          </a:stretch>
        </p:blipFill>
        <p:spPr>
          <a:xfrm>
            <a:off x="2699792" y="3140968"/>
            <a:ext cx="3805719" cy="2664000"/>
          </a:xfrm>
          <a:prstGeom prst="rect">
            <a:avLst/>
          </a:prstGeom>
        </p:spPr>
      </p:pic>
    </p:spTree>
  </p:cSld>
  <p:clrMapOvr>
    <a:masterClrMapping/>
  </p:clrMapOvr>
  <p:transition advTm="6661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orig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2286000" y="836712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6" name="Рисунок 5" descr="2864939_original.jpg"/>
          <p:cNvPicPr>
            <a:picLocks noChangeAspect="1"/>
          </p:cNvPicPr>
          <p:nvPr/>
        </p:nvPicPr>
        <p:blipFill>
          <a:blip r:embed="rId3" cstate="print">
            <a:lum contrast="20000"/>
          </a:blip>
          <a:stretch>
            <a:fillRect/>
          </a:stretch>
        </p:blipFill>
        <p:spPr>
          <a:xfrm>
            <a:off x="3059832" y="2132856"/>
            <a:ext cx="3384376" cy="22562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2123728" y="908720"/>
            <a:ext cx="5832648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latin typeface="Gungsuh" pitchFamily="18" charset="-127"/>
                <a:ea typeface="Gungsuh" pitchFamily="18" charset="-127"/>
              </a:rPr>
              <a:t>Страница четвертая: </a:t>
            </a:r>
          </a:p>
          <a:p>
            <a:pPr algn="ctr"/>
            <a:r>
              <a:rPr lang="ru-RU" sz="2400" dirty="0" smtClean="0">
                <a:solidFill>
                  <a:srgbClr val="C00000"/>
                </a:solidFill>
              </a:rPr>
              <a:t>«СЛАВА ВАМ,ГРАМОТЫ НАШЕЙ ТВОРЦЫ</a:t>
            </a:r>
            <a:r>
              <a:rPr lang="ru-RU" sz="2400" dirty="0" smtClean="0">
                <a:solidFill>
                  <a:srgbClr val="C00000"/>
                </a:solidFill>
                <a:latin typeface="Gungsuh" pitchFamily="18" charset="-127"/>
                <a:ea typeface="Gungsuh" pitchFamily="18" charset="-127"/>
              </a:rPr>
              <a:t>»</a:t>
            </a:r>
            <a:endParaRPr lang="ru-RU" sz="2400" dirty="0" smtClean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47664" y="4581128"/>
            <a:ext cx="6408712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День славянской письменности и культуры — это праздник просвещения, праздник родного слова, родной книги, родной литературы, родной культуры.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advTm="7675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orig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2286000" y="28288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1052736"/>
            <a:ext cx="5526360" cy="16312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</a:rPr>
              <a:t>Познаний свет горит в моем народе,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</a:rPr>
              <a:t>А искру их несли издалека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</a:rPr>
              <a:t>Святой Кирилл и брат его Мефодий.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</a:rPr>
              <a:t>И память им за это навека!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</a:rPr>
              <a:t>                            Александр Фигарев</a:t>
            </a:r>
            <a:endParaRPr lang="ru-RU" sz="20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9" name="Рисунок 8" descr="FaiF3hmO.jpg"/>
          <p:cNvPicPr>
            <a:picLocks noChangeAspect="1"/>
          </p:cNvPicPr>
          <p:nvPr/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1619672" y="3068960"/>
            <a:ext cx="2160240" cy="2749677"/>
          </a:xfrm>
          <a:prstGeom prst="rect">
            <a:avLst/>
          </a:prstGeom>
        </p:spPr>
      </p:pic>
      <p:pic>
        <p:nvPicPr>
          <p:cNvPr id="10" name="Рисунок 9" descr="5ad61d2e790b1.jpg"/>
          <p:cNvPicPr>
            <a:picLocks noChangeAspect="1"/>
          </p:cNvPicPr>
          <p:nvPr/>
        </p:nvPicPr>
        <p:blipFill>
          <a:blip r:embed="rId4" cstate="print">
            <a:lum bright="-10000" contrast="20000"/>
          </a:blip>
          <a:stretch>
            <a:fillRect/>
          </a:stretch>
        </p:blipFill>
        <p:spPr>
          <a:xfrm>
            <a:off x="4355975" y="3140968"/>
            <a:ext cx="3328295" cy="26642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8970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orig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2286000" y="28288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 rot="10800000" flipV="1">
            <a:off x="1979712" y="3580178"/>
            <a:ext cx="5328592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Оглянись на предков наших,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На героев прошлых дней.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Вспоминай их добрым словом -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Слава им, борцам суровым!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Слава нашей стороне!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Слава русской старине!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7" name="Рисунок 6" descr="cov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55776" y="692696"/>
            <a:ext cx="4032448" cy="26873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7051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orig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2286000" y="28288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195736" y="2780928"/>
            <a:ext cx="5688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Gungsuh" pitchFamily="18" charset="-127"/>
                <a:ea typeface="Gungsuh" pitchFamily="18" charset="-127"/>
              </a:rPr>
              <a:t> </a:t>
            </a:r>
            <a:endParaRPr lang="ru-RU" sz="3600" b="1" dirty="0">
              <a:solidFill>
                <a:srgbClr val="C00000"/>
              </a:solidFill>
              <a:latin typeface="Gungsuh" pitchFamily="18" charset="-127"/>
              <a:ea typeface="Gungsuh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91680" y="4509120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83768" y="908720"/>
            <a:ext cx="5472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Использованные ресурсы:</a:t>
            </a:r>
            <a:endParaRPr lang="ru-RU" sz="24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55776" y="2492896"/>
            <a:ext cx="424847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Кирилл и Мефодий – Википедия. Славянская письменность –</a:t>
            </a:r>
          </a:p>
          <a:p>
            <a:r>
              <a:rPr lang="en-US" sz="2000" dirty="0" smtClean="0">
                <a:hlinkClick r:id="rId3"/>
              </a:rPr>
              <a:t>http://100-bal.ru/literatura/13726/index.html</a:t>
            </a:r>
            <a:r>
              <a:rPr lang="ru-RU" sz="2000" dirty="0" smtClean="0">
                <a:solidFill>
                  <a:srgbClr val="002060"/>
                </a:solidFill>
              </a:rPr>
              <a:t>   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Яндекс. Картинки.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advTm="3000">
    <p:wipe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orig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2286000" y="28288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331640" y="3573016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Gungsuh" pitchFamily="18" charset="-127"/>
                <a:ea typeface="Gungsuh" pitchFamily="18" charset="-127"/>
              </a:rPr>
              <a:t>СПАСИБО ЗА ВНИМАНИЕ!</a:t>
            </a:r>
            <a:endParaRPr lang="ru-RU" sz="3600" b="1" dirty="0">
              <a:solidFill>
                <a:srgbClr val="C00000"/>
              </a:solidFill>
              <a:latin typeface="Gungsuh" pitchFamily="18" charset="-127"/>
              <a:ea typeface="Gungsuh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91680" y="4509120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Презентацию подготовила библиотекарь Жихарева Н.И.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83768" y="908720"/>
            <a:ext cx="4824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endParaRPr lang="ru-RU" sz="20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11" name="Рисунок 10" descr="60ace043b0b8af82b35ba04545c82a70.jpg"/>
          <p:cNvPicPr>
            <a:picLocks noChangeAspect="1"/>
          </p:cNvPicPr>
          <p:nvPr/>
        </p:nvPicPr>
        <p:blipFill>
          <a:blip r:embed="rId3" cstate="print">
            <a:lum bright="-20000" contrast="-10000"/>
          </a:blip>
          <a:stretch>
            <a:fillRect/>
          </a:stretch>
        </p:blipFill>
        <p:spPr>
          <a:xfrm>
            <a:off x="2915816" y="764704"/>
            <a:ext cx="3657600" cy="2438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0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orig (1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7046640"/>
          </a:xfrm>
        </p:spPr>
      </p:pic>
      <p:sp>
        <p:nvSpPr>
          <p:cNvPr id="7" name="TextBox 6"/>
          <p:cNvSpPr txBox="1"/>
          <p:nvPr/>
        </p:nvSpPr>
        <p:spPr>
          <a:xfrm>
            <a:off x="5868144" y="980728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Gungsuh" pitchFamily="18" charset="-127"/>
                <a:ea typeface="Gungsuh" pitchFamily="18" charset="-127"/>
                <a:cs typeface="Arial" pitchFamily="34" charset="0"/>
              </a:rPr>
              <a:t>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 rot="10800000" flipV="1">
            <a:off x="6012160" y="4886001"/>
            <a:ext cx="18722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.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483768" y="908720"/>
            <a:ext cx="5256584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latin typeface="Gungsuh" pitchFamily="18" charset="-127"/>
                <a:ea typeface="Gungsuh" pitchFamily="18" charset="-127"/>
              </a:rPr>
              <a:t>Страница первая: </a:t>
            </a:r>
          </a:p>
          <a:p>
            <a:pPr algn="ctr"/>
            <a:r>
              <a:rPr lang="ru-RU" sz="2400" dirty="0" smtClean="0">
                <a:solidFill>
                  <a:srgbClr val="C00000"/>
                </a:solidFill>
                <a:latin typeface="Gungsuh" pitchFamily="18" charset="-127"/>
                <a:ea typeface="Gungsuh" pitchFamily="18" charset="-127"/>
              </a:rPr>
              <a:t>«ИСТОРИЯ ПРАЗДНИКА»</a:t>
            </a:r>
            <a:endParaRPr lang="ru-RU" sz="2400" dirty="0">
              <a:solidFill>
                <a:srgbClr val="C00000"/>
              </a:solidFill>
              <a:latin typeface="Gungsuh" pitchFamily="18" charset="-127"/>
              <a:ea typeface="Gungsuh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339752" y="2060848"/>
            <a:ext cx="56166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Gungsuh" pitchFamily="18" charset="-127"/>
                <a:ea typeface="Gungsuh" pitchFamily="18" charset="-127"/>
              </a:rPr>
              <a:t>В России есть уникальный праздник – </a:t>
            </a:r>
            <a:r>
              <a:rPr lang="ru-RU" dirty="0" smtClean="0">
                <a:solidFill>
                  <a:srgbClr val="C00000"/>
                </a:solidFill>
                <a:latin typeface="Gungsuh" pitchFamily="18" charset="-127"/>
                <a:ea typeface="Gungsuh" pitchFamily="18" charset="-127"/>
              </a:rPr>
              <a:t>День славянской письменности и культуры</a:t>
            </a:r>
            <a:r>
              <a:rPr lang="ru-RU" dirty="0" smtClean="0">
                <a:solidFill>
                  <a:srgbClr val="002060"/>
                </a:solidFill>
                <a:latin typeface="Gungsuh" pitchFamily="18" charset="-127"/>
                <a:ea typeface="Gungsuh" pitchFamily="18" charset="-127"/>
              </a:rPr>
              <a:t>, когда воздается память русскому алфавиту, письму, языку и их создателям.</a:t>
            </a:r>
            <a:endParaRPr lang="ru-RU" dirty="0">
              <a:solidFill>
                <a:srgbClr val="002060"/>
              </a:solidFill>
              <a:latin typeface="Gungsuh" pitchFamily="18" charset="-127"/>
              <a:ea typeface="Gungsuh" pitchFamily="18" charset="-127"/>
            </a:endParaRPr>
          </a:p>
        </p:txBody>
      </p:sp>
      <p:pic>
        <p:nvPicPr>
          <p:cNvPr id="15" name="Рисунок 14" descr="maxresdefault.jpg"/>
          <p:cNvPicPr>
            <a:picLocks noChangeAspect="1"/>
          </p:cNvPicPr>
          <p:nvPr/>
        </p:nvPicPr>
        <p:blipFill>
          <a:blip r:embed="rId4" cstate="print">
            <a:lum contrast="20000"/>
          </a:blip>
          <a:stretch>
            <a:fillRect/>
          </a:stretch>
        </p:blipFill>
        <p:spPr>
          <a:xfrm>
            <a:off x="2411760" y="3573016"/>
            <a:ext cx="5040000" cy="2659704"/>
          </a:xfrm>
          <a:prstGeom prst="rect">
            <a:avLst/>
          </a:prstGeom>
        </p:spPr>
      </p:pic>
    </p:spTree>
  </p:cSld>
  <p:clrMapOvr>
    <a:masterClrMapping/>
  </p:clrMapOvr>
  <p:transition advTm="6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orig (1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-188640"/>
            <a:ext cx="9144000" cy="7046640"/>
          </a:xfrm>
        </p:spPr>
      </p:pic>
      <p:sp>
        <p:nvSpPr>
          <p:cNvPr id="7" name="TextBox 6"/>
          <p:cNvSpPr txBox="1"/>
          <p:nvPr/>
        </p:nvSpPr>
        <p:spPr>
          <a:xfrm>
            <a:off x="2267744" y="980728"/>
            <a:ext cx="5688632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Gungsuh" pitchFamily="18" charset="-127"/>
                <a:ea typeface="Gungsuh" pitchFamily="18" charset="-127"/>
                <a:cs typeface="Arial" pitchFamily="34" charset="0"/>
              </a:rPr>
              <a:t>Ежегодно </a:t>
            </a:r>
            <a:r>
              <a:rPr lang="ru-RU" b="1" dirty="0" smtClean="0">
                <a:solidFill>
                  <a:srgbClr val="FF0000"/>
                </a:solidFill>
                <a:latin typeface="Gungsuh" pitchFamily="18" charset="-127"/>
                <a:ea typeface="Gungsuh" pitchFamily="18" charset="-127"/>
                <a:cs typeface="Arial" pitchFamily="34" charset="0"/>
              </a:rPr>
              <a:t>24 мая</a:t>
            </a:r>
            <a:r>
              <a:rPr lang="ru-RU" dirty="0" smtClean="0">
                <a:solidFill>
                  <a:srgbClr val="002060"/>
                </a:solidFill>
                <a:latin typeface="Gungsuh" pitchFamily="18" charset="-127"/>
                <a:ea typeface="Gungsuh" pitchFamily="18" charset="-127"/>
                <a:cs typeface="Arial" pitchFamily="34" charset="0"/>
              </a:rPr>
              <a:t>  праздник  отмечают во всех славянских странах. 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9" name="Рисунок 8" descr="compressed_file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31640" y="2492896"/>
            <a:ext cx="2819804" cy="1718318"/>
          </a:xfrm>
          <a:prstGeom prst="rect">
            <a:avLst/>
          </a:prstGeom>
        </p:spPr>
      </p:pic>
      <p:pic>
        <p:nvPicPr>
          <p:cNvPr id="14" name="Рисунок 13" descr="e6bb965b690e34da752f4a4adbb5e960 (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88023" y="4149080"/>
            <a:ext cx="2816000" cy="1584000"/>
          </a:xfrm>
          <a:prstGeom prst="rect">
            <a:avLst/>
          </a:prstGeom>
        </p:spPr>
      </p:pic>
      <p:pic>
        <p:nvPicPr>
          <p:cNvPr id="17" name="Рисунок 16" descr="RHZnlabw1b6vEoTAOilVtTYbIQuGcASF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59632" y="4293096"/>
            <a:ext cx="2664000" cy="149957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403648" y="5733256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Украина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20" name="Рисунок 19" descr="SeitXTONdbvkL5XsQt9z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788024" y="2276872"/>
            <a:ext cx="2685514" cy="1512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2627784" y="1844824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         Болгария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644008" y="5805264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Белоруссия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Tm="5000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orig (1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-188640"/>
            <a:ext cx="9144000" cy="7046640"/>
          </a:xfrm>
        </p:spPr>
      </p:pic>
      <p:sp>
        <p:nvSpPr>
          <p:cNvPr id="7" name="TextBox 6"/>
          <p:cNvSpPr txBox="1"/>
          <p:nvPr/>
        </p:nvSpPr>
        <p:spPr>
          <a:xfrm rot="10800000" flipV="1">
            <a:off x="1331640" y="2556194"/>
            <a:ext cx="6480720" cy="147732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Gungsuh" pitchFamily="18" charset="-127"/>
                <a:ea typeface="Gungsuh" pitchFamily="18" charset="-127"/>
              </a:rPr>
              <a:t>   Впервые </a:t>
            </a:r>
            <a:r>
              <a:rPr lang="ru-RU" dirty="0" smtClean="0">
                <a:solidFill>
                  <a:srgbClr val="FF0000"/>
                </a:solidFill>
                <a:latin typeface="Gungsuh" pitchFamily="18" charset="-127"/>
                <a:ea typeface="Gungsuh" pitchFamily="18" charset="-127"/>
              </a:rPr>
              <a:t>День славянской письменности </a:t>
            </a:r>
            <a:r>
              <a:rPr lang="ru-RU" dirty="0" smtClean="0">
                <a:solidFill>
                  <a:srgbClr val="002060"/>
                </a:solidFill>
                <a:latin typeface="Gungsuh" pitchFamily="18" charset="-127"/>
                <a:ea typeface="Gungsuh" pitchFamily="18" charset="-127"/>
              </a:rPr>
              <a:t>в современной России отмечался в 1986 году в городе Мурманске. </a:t>
            </a:r>
          </a:p>
          <a:p>
            <a:r>
              <a:rPr lang="ru-RU" dirty="0" smtClean="0">
                <a:solidFill>
                  <a:srgbClr val="002060"/>
                </a:solidFill>
                <a:latin typeface="Gungsuh" pitchFamily="18" charset="-127"/>
                <a:ea typeface="Gungsuh" pitchFamily="18" charset="-127"/>
              </a:rPr>
              <a:t>   В </a:t>
            </a:r>
            <a:r>
              <a:rPr lang="ru-RU" dirty="0" smtClean="0">
                <a:solidFill>
                  <a:srgbClr val="FF0000"/>
                </a:solidFill>
                <a:latin typeface="Gungsuh" pitchFamily="18" charset="-127"/>
                <a:ea typeface="Gungsuh" pitchFamily="18" charset="-127"/>
              </a:rPr>
              <a:t>1991 году </a:t>
            </a:r>
            <a:r>
              <a:rPr lang="ru-RU" dirty="0" smtClean="0">
                <a:solidFill>
                  <a:srgbClr val="002060"/>
                </a:solidFill>
                <a:latin typeface="Gungsuh" pitchFamily="18" charset="-127"/>
                <a:ea typeface="Gungsuh" pitchFamily="18" charset="-127"/>
              </a:rPr>
              <a:t>утвержден как государственный праздник.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403648" y="5733256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644008" y="5805264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 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6" name="Рисунок 15" descr="c119e69a02ab8569b056bbbe51ee95b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03648" y="4221088"/>
            <a:ext cx="2592288" cy="1726031"/>
          </a:xfrm>
          <a:prstGeom prst="rect">
            <a:avLst/>
          </a:prstGeom>
        </p:spPr>
      </p:pic>
      <p:pic>
        <p:nvPicPr>
          <p:cNvPr id="18" name="Рисунок 17" descr="x0a9110-copy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4048" y="692696"/>
            <a:ext cx="2339752" cy="1559835"/>
          </a:xfrm>
          <a:prstGeom prst="rect">
            <a:avLst/>
          </a:prstGeom>
        </p:spPr>
      </p:pic>
      <p:pic>
        <p:nvPicPr>
          <p:cNvPr id="23" name="Рисунок 22" descr="x0a9139-copy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339752" y="692696"/>
            <a:ext cx="2322000" cy="1548000"/>
          </a:xfrm>
          <a:prstGeom prst="rect">
            <a:avLst/>
          </a:prstGeom>
        </p:spPr>
      </p:pic>
      <p:pic>
        <p:nvPicPr>
          <p:cNvPr id="24" name="Рисунок 23" descr="20160523_0935-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644008" y="4221088"/>
            <a:ext cx="2448272" cy="1836204"/>
          </a:xfrm>
          <a:prstGeom prst="rect">
            <a:avLst/>
          </a:prstGeom>
        </p:spPr>
      </p:pic>
    </p:spTree>
  </p:cSld>
  <p:clrMapOvr>
    <a:masterClrMapping/>
  </p:clrMapOvr>
  <p:transition advTm="5000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orig (1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7046640"/>
          </a:xfrm>
        </p:spPr>
      </p:pic>
      <p:sp>
        <p:nvSpPr>
          <p:cNvPr id="7" name="TextBox 6"/>
          <p:cNvSpPr txBox="1"/>
          <p:nvPr/>
        </p:nvSpPr>
        <p:spPr>
          <a:xfrm>
            <a:off x="5868144" y="980728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Gungsuh" pitchFamily="18" charset="-127"/>
                <a:ea typeface="Gungsuh" pitchFamily="18" charset="-127"/>
                <a:cs typeface="Arial" pitchFamily="34" charset="0"/>
              </a:rPr>
              <a:t>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 rot="10800000" flipV="1">
            <a:off x="6012160" y="4886001"/>
            <a:ext cx="18722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347864" y="1988840"/>
            <a:ext cx="43924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По широкой Руси – нашей матушке Колокольный звон разливается.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Ныне братья святые Кирилл и Мефодий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За труды свои прославляются.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267744" y="692696"/>
            <a:ext cx="5472608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latin typeface="Gungsuh" pitchFamily="18" charset="-127"/>
                <a:ea typeface="Gungsuh" pitchFamily="18" charset="-127"/>
              </a:rPr>
              <a:t>Страница вторая: </a:t>
            </a:r>
          </a:p>
          <a:p>
            <a:pPr algn="ctr"/>
            <a:r>
              <a:rPr lang="ru-RU" sz="2400" dirty="0" smtClean="0">
                <a:solidFill>
                  <a:srgbClr val="C00000"/>
                </a:solidFill>
                <a:latin typeface="Gungsuh" pitchFamily="18" charset="-127"/>
                <a:ea typeface="Gungsuh" pitchFamily="18" charset="-127"/>
              </a:rPr>
              <a:t>«СОЛУНСКИЕ БРАТЬЯ КИРИЛЛ И МЕФОДИЙ»</a:t>
            </a:r>
            <a:endParaRPr lang="ru-RU" sz="2400" dirty="0">
              <a:solidFill>
                <a:srgbClr val="C00000"/>
              </a:solidFill>
              <a:latin typeface="Gungsuh" pitchFamily="18" charset="-127"/>
              <a:ea typeface="Gungsuh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87624" y="3356992"/>
            <a:ext cx="6912768" cy="1477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Gungsuh" pitchFamily="18" charset="-127"/>
                <a:ea typeface="Gungsuh" pitchFamily="18" charset="-127"/>
              </a:rPr>
              <a:t>Кирилл</a:t>
            </a:r>
            <a:r>
              <a:rPr lang="ru-RU" dirty="0" smtClean="0">
                <a:solidFill>
                  <a:srgbClr val="FF0000"/>
                </a:solidFill>
                <a:latin typeface="Gungsuh" pitchFamily="18" charset="-127"/>
                <a:ea typeface="Gungsuh" pitchFamily="18" charset="-127"/>
              </a:rPr>
              <a:t> </a:t>
            </a:r>
            <a:r>
              <a:rPr lang="ru-RU" b="1" dirty="0" smtClean="0">
                <a:solidFill>
                  <a:srgbClr val="FF0000"/>
                </a:solidFill>
                <a:latin typeface="Gungsuh" pitchFamily="18" charset="-127"/>
                <a:ea typeface="Gungsuh" pitchFamily="18" charset="-127"/>
              </a:rPr>
              <a:t>и</a:t>
            </a:r>
            <a:r>
              <a:rPr lang="ru-RU" dirty="0" smtClean="0">
                <a:solidFill>
                  <a:srgbClr val="FF0000"/>
                </a:solidFill>
                <a:latin typeface="Gungsuh" pitchFamily="18" charset="-127"/>
                <a:ea typeface="Gungsuh" pitchFamily="18" charset="-127"/>
              </a:rPr>
              <a:t> </a:t>
            </a:r>
            <a:r>
              <a:rPr lang="ru-RU" b="1" dirty="0" smtClean="0">
                <a:solidFill>
                  <a:srgbClr val="FF0000"/>
                </a:solidFill>
                <a:latin typeface="Gungsuh" pitchFamily="18" charset="-127"/>
                <a:ea typeface="Gungsuh" pitchFamily="18" charset="-127"/>
              </a:rPr>
              <a:t>Мефодий</a:t>
            </a:r>
            <a:r>
              <a:rPr lang="ru-RU" dirty="0" smtClean="0">
                <a:solidFill>
                  <a:srgbClr val="002060"/>
                </a:solidFill>
                <a:latin typeface="Gungsuh" pitchFamily="18" charset="-127"/>
                <a:ea typeface="Gungsuh" pitchFamily="18" charset="-127"/>
              </a:rPr>
              <a:t> - святые,  славянские просветители, создатели славянской азбуки, проповедники христианства, первые переводчики богослужебных книг с греческого на славянский язык.</a:t>
            </a:r>
            <a:endParaRPr lang="ru-RU" dirty="0">
              <a:solidFill>
                <a:srgbClr val="002060"/>
              </a:solidFill>
              <a:latin typeface="Gungsuh" pitchFamily="18" charset="-127"/>
              <a:ea typeface="Gungsuh" pitchFamily="18" charset="-127"/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10800000" flipV="1">
            <a:off x="1115616" y="5922714"/>
            <a:ext cx="26642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10800000" flipV="1">
            <a:off x="6300191" y="5114808"/>
            <a:ext cx="19442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7" name="Рисунок 16" descr="s1200 (3).jpg"/>
          <p:cNvPicPr>
            <a:picLocks noChangeAspect="1"/>
          </p:cNvPicPr>
          <p:nvPr/>
        </p:nvPicPr>
        <p:blipFill>
          <a:blip r:embed="rId4" cstate="print">
            <a:lum bright="10000" contrast="20000"/>
          </a:blip>
          <a:stretch>
            <a:fillRect/>
          </a:stretch>
        </p:blipFill>
        <p:spPr>
          <a:xfrm>
            <a:off x="1691680" y="5013176"/>
            <a:ext cx="1584176" cy="1056117"/>
          </a:xfrm>
          <a:prstGeom prst="rect">
            <a:avLst/>
          </a:prstGeom>
        </p:spPr>
      </p:pic>
      <p:pic>
        <p:nvPicPr>
          <p:cNvPr id="18" name="Рисунок 17" descr="398426_1600.jpg"/>
          <p:cNvPicPr>
            <a:picLocks noChangeAspect="1"/>
          </p:cNvPicPr>
          <p:nvPr/>
        </p:nvPicPr>
        <p:blipFill>
          <a:blip r:embed="rId5" cstate="print">
            <a:lum bright="-20000"/>
          </a:blip>
          <a:stretch>
            <a:fillRect/>
          </a:stretch>
        </p:blipFill>
        <p:spPr>
          <a:xfrm>
            <a:off x="5940152" y="4995042"/>
            <a:ext cx="1512168" cy="1134126"/>
          </a:xfrm>
          <a:prstGeom prst="rect">
            <a:avLst/>
          </a:prstGeom>
        </p:spPr>
      </p:pic>
      <p:pic>
        <p:nvPicPr>
          <p:cNvPr id="19" name="Рисунок 18" descr="6914_Cyrillos-Methodios-12.jpg"/>
          <p:cNvPicPr>
            <a:picLocks noChangeAspect="1"/>
          </p:cNvPicPr>
          <p:nvPr/>
        </p:nvPicPr>
        <p:blipFill>
          <a:blip r:embed="rId6" cstate="print">
            <a:lum bright="10000" contrast="-10000"/>
          </a:blip>
          <a:stretch>
            <a:fillRect/>
          </a:stretch>
        </p:blipFill>
        <p:spPr>
          <a:xfrm>
            <a:off x="3995936" y="4869160"/>
            <a:ext cx="1171138" cy="1284143"/>
          </a:xfrm>
          <a:prstGeom prst="rect">
            <a:avLst/>
          </a:prstGeom>
        </p:spPr>
      </p:pic>
    </p:spTree>
  </p:cSld>
  <p:clrMapOvr>
    <a:masterClrMapping/>
  </p:clrMapOvr>
  <p:transition spd="slow" advClick="0" advTm="9344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orig (1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7046640"/>
          </a:xfrm>
        </p:spPr>
      </p:pic>
      <p:sp>
        <p:nvSpPr>
          <p:cNvPr id="5" name="Прямоугольник 4"/>
          <p:cNvSpPr/>
          <p:nvPr/>
        </p:nvSpPr>
        <p:spPr>
          <a:xfrm>
            <a:off x="2123728" y="836712"/>
            <a:ext cx="58326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Gungsuh" pitchFamily="18" charset="-127"/>
                <a:ea typeface="Gungsuh" pitchFamily="18" charset="-127"/>
                <a:cs typeface="Arial" pitchFamily="34" charset="0"/>
              </a:rPr>
              <a:t> </a:t>
            </a:r>
            <a:endParaRPr lang="ru-RU" dirty="0">
              <a:solidFill>
                <a:srgbClr val="0070C0"/>
              </a:solidFill>
              <a:latin typeface="Gungsuh" pitchFamily="18" charset="-127"/>
              <a:ea typeface="Gungsuh" pitchFamily="18" charset="-127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2551837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1259632" y="5373216"/>
            <a:ext cx="676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  <a:latin typeface="Gungsuh" pitchFamily="18" charset="-127"/>
                <a:ea typeface="Gungsuh" pitchFamily="18" charset="-127"/>
              </a:rPr>
              <a:t> </a:t>
            </a:r>
            <a:endParaRPr lang="ru-RU" dirty="0">
              <a:solidFill>
                <a:srgbClr val="002060"/>
              </a:solidFill>
              <a:latin typeface="Gungsuh" pitchFamily="18" charset="-127"/>
              <a:ea typeface="Gungsuh" pitchFamily="18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331640" y="4437112"/>
            <a:ext cx="6840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9" name="Рисунок 18" descr="MapKM-700x511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71792" y="2456602"/>
            <a:ext cx="4241095" cy="30960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123728" y="620687"/>
            <a:ext cx="5832648" cy="17543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Gungsuh" pitchFamily="18" charset="-127"/>
                <a:ea typeface="Gungsuh" pitchFamily="18" charset="-127"/>
              </a:rPr>
              <a:t>На берегу Эгейского моря раскинулся византийский </a:t>
            </a:r>
            <a:r>
              <a:rPr lang="ru-RU" dirty="0" smtClean="0">
                <a:solidFill>
                  <a:srgbClr val="FF0000"/>
                </a:solidFill>
                <a:latin typeface="Gungsuh" pitchFamily="18" charset="-127"/>
                <a:ea typeface="Gungsuh" pitchFamily="18" charset="-127"/>
              </a:rPr>
              <a:t>город Фессалоники</a:t>
            </a:r>
            <a:r>
              <a:rPr lang="ru-RU" dirty="0" smtClean="0">
                <a:solidFill>
                  <a:srgbClr val="0070C0"/>
                </a:solidFill>
                <a:latin typeface="Gungsuh" pitchFamily="18" charset="-127"/>
                <a:ea typeface="Gungsuh" pitchFamily="18" charset="-127"/>
              </a:rPr>
              <a:t>, </a:t>
            </a:r>
            <a:r>
              <a:rPr lang="ru-RU" dirty="0" smtClean="0">
                <a:solidFill>
                  <a:srgbClr val="002060"/>
                </a:solidFill>
                <a:latin typeface="Gungsuh" pitchFamily="18" charset="-127"/>
                <a:ea typeface="Gungsuh" pitchFamily="18" charset="-127"/>
              </a:rPr>
              <a:t>или, как называли его славяне,</a:t>
            </a:r>
            <a:r>
              <a:rPr lang="ru-RU" dirty="0" smtClean="0">
                <a:solidFill>
                  <a:srgbClr val="FF0000"/>
                </a:solidFill>
                <a:latin typeface="Gungsuh" pitchFamily="18" charset="-127"/>
                <a:ea typeface="Gungsuh" pitchFamily="18" charset="-127"/>
              </a:rPr>
              <a:t>Солунь</a:t>
            </a:r>
            <a:r>
              <a:rPr lang="ru-RU" dirty="0" smtClean="0">
                <a:solidFill>
                  <a:srgbClr val="0070C0"/>
                </a:solidFill>
                <a:latin typeface="Gungsuh" pitchFamily="18" charset="-127"/>
                <a:ea typeface="Gungsuh" pitchFamily="18" charset="-127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Gungsuh" pitchFamily="18" charset="-127"/>
                <a:ea typeface="Gungsuh" pitchFamily="18" charset="-127"/>
              </a:rPr>
              <a:t>(ныне </a:t>
            </a:r>
            <a:r>
              <a:rPr lang="ru-RU" dirty="0" smtClean="0">
                <a:solidFill>
                  <a:srgbClr val="FF0000"/>
                </a:solidFill>
                <a:latin typeface="Gungsuh" pitchFamily="18" charset="-127"/>
                <a:ea typeface="Gungsuh" pitchFamily="18" charset="-127"/>
              </a:rPr>
              <a:t>Салоники)</a:t>
            </a:r>
            <a:r>
              <a:rPr lang="ru-RU" dirty="0" smtClean="0">
                <a:solidFill>
                  <a:srgbClr val="0070C0"/>
                </a:solidFill>
                <a:latin typeface="Gungsuh" pitchFamily="18" charset="-127"/>
                <a:ea typeface="Gungsuh" pitchFamily="18" charset="-127"/>
              </a:rPr>
              <a:t>. </a:t>
            </a:r>
          </a:p>
          <a:p>
            <a:r>
              <a:rPr lang="ru-RU" dirty="0" smtClean="0">
                <a:solidFill>
                  <a:srgbClr val="002060"/>
                </a:solidFill>
                <a:latin typeface="Gungsuh" pitchFamily="18" charset="-127"/>
                <a:ea typeface="Gungsuh" pitchFamily="18" charset="-127"/>
              </a:rPr>
              <a:t>В</a:t>
            </a:r>
            <a:r>
              <a:rPr lang="ru-RU" dirty="0" smtClean="0">
                <a:solidFill>
                  <a:srgbClr val="0070C0"/>
                </a:solidFill>
                <a:latin typeface="Gungsuh" pitchFamily="18" charset="-127"/>
                <a:ea typeface="Gungsuh" pitchFamily="18" charset="-127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Gungsuh" pitchFamily="18" charset="-127"/>
                <a:ea typeface="Gungsuh" pitchFamily="18" charset="-127"/>
              </a:rPr>
              <a:t>IX </a:t>
            </a:r>
            <a:r>
              <a:rPr lang="ru-RU" dirty="0" smtClean="0">
                <a:solidFill>
                  <a:srgbClr val="FF0000"/>
                </a:solidFill>
                <a:latin typeface="Gungsuh" pitchFamily="18" charset="-127"/>
                <a:ea typeface="Gungsuh" pitchFamily="18" charset="-127"/>
              </a:rPr>
              <a:t>веке </a:t>
            </a:r>
            <a:r>
              <a:rPr lang="ru-RU" dirty="0" smtClean="0">
                <a:solidFill>
                  <a:srgbClr val="002060"/>
                </a:solidFill>
                <a:latin typeface="Gungsuh" pitchFamily="18" charset="-127"/>
                <a:ea typeface="Gungsuh" pitchFamily="18" charset="-127"/>
              </a:rPr>
              <a:t>здесь родились братья Кирилл и Мефодий.</a:t>
            </a:r>
            <a:endParaRPr lang="ru-RU" dirty="0">
              <a:solidFill>
                <a:srgbClr val="002060"/>
              </a:solidFill>
              <a:latin typeface="Gungsuh" pitchFamily="18" charset="-127"/>
              <a:ea typeface="Gungsuh" pitchFamily="18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547664" y="5661248"/>
            <a:ext cx="6336704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Gungsuh" pitchFamily="18" charset="-127"/>
                <a:ea typeface="Gungsuh" pitchFamily="18" charset="-127"/>
              </a:rPr>
              <a:t>В этом большом городе жили представители разных народов. Немало здесь было и славян.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 advClick="0" advTm="8081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orig (1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7046640"/>
          </a:xfrm>
        </p:spPr>
      </p:pic>
      <p:sp>
        <p:nvSpPr>
          <p:cNvPr id="5" name="Прямоугольник 4"/>
          <p:cNvSpPr/>
          <p:nvPr/>
        </p:nvSpPr>
        <p:spPr>
          <a:xfrm>
            <a:off x="2123728" y="836712"/>
            <a:ext cx="58326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Gungsuh" pitchFamily="18" charset="-127"/>
                <a:ea typeface="Gungsuh" pitchFamily="18" charset="-127"/>
                <a:cs typeface="Arial" pitchFamily="34" charset="0"/>
              </a:rPr>
              <a:t> </a:t>
            </a:r>
            <a:endParaRPr lang="ru-RU" dirty="0">
              <a:solidFill>
                <a:srgbClr val="0070C0"/>
              </a:solidFill>
              <a:latin typeface="Gungsuh" pitchFamily="18" charset="-127"/>
              <a:ea typeface="Gungsuh" pitchFamily="18" charset="-127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2551837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1" name="Рисунок 10" descr="6920a73379137f1ffc34df91c6a13cd3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476672"/>
            <a:ext cx="2842421" cy="216024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259632" y="5373216"/>
            <a:ext cx="676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  <a:latin typeface="Gungsuh" pitchFamily="18" charset="-127"/>
                <a:ea typeface="Gungsuh" pitchFamily="18" charset="-127"/>
              </a:rPr>
              <a:t> </a:t>
            </a:r>
            <a:endParaRPr lang="ru-RU" dirty="0">
              <a:solidFill>
                <a:srgbClr val="002060"/>
              </a:solidFill>
              <a:latin typeface="Gungsuh" pitchFamily="18" charset="-127"/>
              <a:ea typeface="Gungsuh" pitchFamily="18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331640" y="4437112"/>
            <a:ext cx="6840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3419872" y="692696"/>
            <a:ext cx="4536504" cy="16312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+mj-lt"/>
                <a:ea typeface="Gungsuh" pitchFamily="18" charset="-127"/>
              </a:rPr>
              <a:t>Кирилл</a:t>
            </a:r>
            <a:r>
              <a:rPr lang="ru-RU" sz="2000" dirty="0" smtClean="0">
                <a:solidFill>
                  <a:srgbClr val="002060"/>
                </a:solidFill>
                <a:latin typeface="+mj-lt"/>
                <a:ea typeface="Gungsuh" pitchFamily="18" charset="-127"/>
              </a:rPr>
              <a:t> (до принятия монашества в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+mj-lt"/>
                <a:ea typeface="Gungsuh" pitchFamily="18" charset="-127"/>
              </a:rPr>
              <a:t>869 - Константин) ( 827 - 14.02.869 ) и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+mj-lt"/>
                <a:ea typeface="Gungsuh" pitchFamily="18" charset="-127"/>
              </a:rPr>
              <a:t>его старший брат </a:t>
            </a:r>
            <a:r>
              <a:rPr lang="ru-RU" sz="2000" dirty="0" smtClean="0">
                <a:solidFill>
                  <a:srgbClr val="FF0000"/>
                </a:solidFill>
                <a:latin typeface="+mj-lt"/>
                <a:ea typeface="Gungsuh" pitchFamily="18" charset="-127"/>
              </a:rPr>
              <a:t>Мефодий</a:t>
            </a:r>
            <a:r>
              <a:rPr lang="ru-RU" sz="2000" dirty="0" smtClean="0">
                <a:solidFill>
                  <a:srgbClr val="002060"/>
                </a:solidFill>
                <a:latin typeface="+mj-lt"/>
                <a:ea typeface="Gungsuh" pitchFamily="18" charset="-127"/>
              </a:rPr>
              <a:t> ( 815 -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+mj-lt"/>
                <a:ea typeface="Gungsuh" pitchFamily="18" charset="-127"/>
              </a:rPr>
              <a:t>06.04.885 ) родились в г. Солуни в семье военачальника.</a:t>
            </a:r>
            <a:endParaRPr lang="ru-RU" sz="2000" dirty="0">
              <a:solidFill>
                <a:srgbClr val="002060"/>
              </a:solidFill>
              <a:latin typeface="+mj-lt"/>
              <a:ea typeface="Gungsuh" pitchFamily="18" charset="-127"/>
            </a:endParaRPr>
          </a:p>
        </p:txBody>
      </p:sp>
      <p:pic>
        <p:nvPicPr>
          <p:cNvPr id="13" name="Рисунок 12" descr="6914_Cyrillos-Methodios-1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51720" y="3861048"/>
            <a:ext cx="1706153" cy="1870780"/>
          </a:xfrm>
          <a:prstGeom prst="rect">
            <a:avLst/>
          </a:prstGeom>
        </p:spPr>
      </p:pic>
      <p:pic>
        <p:nvPicPr>
          <p:cNvPr id="14" name="Рисунок 13" descr="6918_Cyrillos-Methodios-1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92080" y="3933128"/>
            <a:ext cx="2556048" cy="1703606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259632" y="5733256"/>
            <a:ext cx="2952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Храм Кирилла и Мефодия  в   Салониках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20072" y="5589240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Памятник Кириллу и Мефодию в Салониках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87624" y="2636912"/>
            <a:ext cx="6840760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+mj-lt"/>
              </a:rPr>
              <a:t>Мать мальчиков была гречанкой, а отец – болгарином, поэтому у  них было два родных языка –греческий и славянский. Характеры</a:t>
            </a:r>
          </a:p>
          <a:p>
            <a:r>
              <a:rPr lang="ru-RU" dirty="0" smtClean="0">
                <a:solidFill>
                  <a:srgbClr val="002060"/>
                </a:solidFill>
                <a:latin typeface="+mj-lt"/>
              </a:rPr>
              <a:t>братьев были очень схожи. Оба много читали, любили учиться.</a:t>
            </a:r>
            <a:endParaRPr lang="ru-RU" dirty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p:transition spd="slow" advClick="0" advTm="11000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orig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2123728" y="692696"/>
            <a:ext cx="5904656" cy="22467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+mj-lt"/>
                <a:cs typeface="Arial" pitchFamily="34" charset="0"/>
              </a:rPr>
              <a:t>Младший из братьев - Кирилл - особенно славился ученостью. За духовную мудрость и знания его даже прозвали Философом. Имя Кирилл он получил только в конце жизни при пострижении в схиму, а от рождения его звали Константином. Поэтому современникам он был известен как Константин Философ.</a:t>
            </a:r>
          </a:p>
        </p:txBody>
      </p:sp>
      <p:pic>
        <p:nvPicPr>
          <p:cNvPr id="7" name="Рисунок 6" descr="img2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15816" y="3068960"/>
            <a:ext cx="3840000" cy="2880000"/>
          </a:xfrm>
          <a:prstGeom prst="rect">
            <a:avLst/>
          </a:prstGeom>
        </p:spPr>
      </p:pic>
    </p:spTree>
  </p:cSld>
  <p:clrMapOvr>
    <a:masterClrMapping/>
  </p:clrMapOvr>
  <p:transition spd="slow" advTm="9266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850</TotalTime>
  <Words>713</Words>
  <Application>Microsoft Office PowerPoint</Application>
  <PresentationFormat>Экран (4:3)</PresentationFormat>
  <Paragraphs>186</Paragraphs>
  <Slides>25</Slides>
  <Notes>10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Lenochka</dc:creator>
  <cp:lastModifiedBy>Lenochka</cp:lastModifiedBy>
  <cp:revision>93</cp:revision>
  <dcterms:created xsi:type="dcterms:W3CDTF">2020-05-13T15:31:43Z</dcterms:created>
  <dcterms:modified xsi:type="dcterms:W3CDTF">2020-05-18T07:42:46Z</dcterms:modified>
</cp:coreProperties>
</file>