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1" r:id="rId3"/>
    <p:sldId id="297" r:id="rId4"/>
    <p:sldId id="298" r:id="rId5"/>
    <p:sldId id="299" r:id="rId6"/>
    <p:sldId id="295" r:id="rId7"/>
    <p:sldId id="300" r:id="rId8"/>
    <p:sldId id="289" r:id="rId9"/>
    <p:sldId id="278" r:id="rId10"/>
    <p:sldId id="279" r:id="rId11"/>
    <p:sldId id="282" r:id="rId12"/>
    <p:sldId id="293" r:id="rId13"/>
    <p:sldId id="296" r:id="rId14"/>
    <p:sldId id="258" r:id="rId15"/>
    <p:sldId id="290" r:id="rId16"/>
    <p:sldId id="281" r:id="rId17"/>
    <p:sldId id="283" r:id="rId18"/>
    <p:sldId id="292" r:id="rId19"/>
    <p:sldId id="287" r:id="rId20"/>
    <p:sldId id="294" r:id="rId21"/>
    <p:sldId id="284" r:id="rId22"/>
    <p:sldId id="286" r:id="rId23"/>
    <p:sldId id="301" r:id="rId24"/>
    <p:sldId id="288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DE09D-C936-460C-A3A0-49FE5DA6BD6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8A622-8098-41D1-8C3B-BA709DC9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622-8098-41D1-8C3B-BA709DC95D2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622-8098-41D1-8C3B-BA709DC95D2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622-8098-41D1-8C3B-BA709DC95D2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622-8098-41D1-8C3B-BA709DC95D2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622-8098-41D1-8C3B-BA709DC95D2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622-8098-41D1-8C3B-BA709DC95D2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622-8098-41D1-8C3B-BA709DC95D2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622-8098-41D1-8C3B-BA709DC95D2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622-8098-41D1-8C3B-BA709DC95D2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622-8098-41D1-8C3B-BA709DC95D2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760-AAF1-417A-829A-E2A716F1B5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24A-6752-42FC-8B25-99CAA003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760-AAF1-417A-829A-E2A716F1B5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24A-6752-42FC-8B25-99CAA003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760-AAF1-417A-829A-E2A716F1B5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24A-6752-42FC-8B25-99CAA003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760-AAF1-417A-829A-E2A716F1B5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24A-6752-42FC-8B25-99CAA003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760-AAF1-417A-829A-E2A716F1B5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24A-6752-42FC-8B25-99CAA003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760-AAF1-417A-829A-E2A716F1B5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24A-6752-42FC-8B25-99CAA003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760-AAF1-417A-829A-E2A716F1B5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24A-6752-42FC-8B25-99CAA003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760-AAF1-417A-829A-E2A716F1B5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24A-6752-42FC-8B25-99CAA003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760-AAF1-417A-829A-E2A716F1B5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24A-6752-42FC-8B25-99CAA003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760-AAF1-417A-829A-E2A716F1B5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24A-6752-42FC-8B25-99CAA003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E760-AAF1-417A-829A-E2A716F1B5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A24A-6752-42FC-8B25-99CAA003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E760-AAF1-417A-829A-E2A716F1B5E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A24A-6752-42FC-8B25-99CAA003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3;&#1080;&#1084;&#1085;%20&#1050;&#1080;&#1088;&#1080;&#1083;&#1083;&#1091;%20&#1080;%20&#1052;&#1077;&#1092;&#1086;&#1076;&#1080;&#1102;%20-%20&#1084;&#1091;&#1078;&#1089;&#1082;&#1086;&#1081;%20&#1093;&#1086;&#1088;_(Inkompmusic.ru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100-bal.ru/literatura/13726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46640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836712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Ежегодно</a:t>
            </a:r>
            <a:r>
              <a:rPr lang="ru-RU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24 мая</a:t>
            </a:r>
            <a:r>
              <a:rPr lang="ru-RU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 во всех славянских странах отмечают </a:t>
            </a:r>
            <a:r>
              <a:rPr lang="ru-RU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День славянской письменности и </a:t>
            </a:r>
            <a: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культуры</a:t>
            </a:r>
            <a:r>
              <a:rPr lang="ru-RU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 и </a:t>
            </a:r>
            <a:r>
              <a:rPr lang="ru-RU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торжественно прославляют создателей</a:t>
            </a:r>
          </a:p>
          <a:p>
            <a:r>
              <a:rPr lang="ru-RU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славянской </a:t>
            </a:r>
            <a:r>
              <a:rPr lang="ru-RU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письменности святых </a:t>
            </a:r>
            <a:r>
              <a:rPr lang="ru-RU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Кирилла и Мефодия - учителей словенских.</a:t>
            </a:r>
          </a:p>
        </p:txBody>
      </p:sp>
      <p:pic>
        <p:nvPicPr>
          <p:cNvPr id="7" name="Рисунок 6" descr="s1200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21288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24 мая – День славянской письменности и культуры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9" name="Гимн Кириллу и Мефодию - мужской хор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05273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836712"/>
            <a:ext cx="3775967" cy="28319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4005064"/>
            <a:ext cx="66967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Мефодий, старший брат, занимал большие должности, был правителем отдельной области Византийской империи, настоятелем монастыря и закончил жизнь архиепископом.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761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692696"/>
            <a:ext cx="367240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Кирилл и Мефодий –создатели славянской азбуки</a:t>
            </a:r>
            <a:endParaRPr lang="ru-RU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764704"/>
            <a:ext cx="2088232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Глаголица и кириллица </a:t>
            </a:r>
            <a:r>
              <a:rPr lang="ru-RU" sz="2000" dirty="0" smtClean="0">
                <a:solidFill>
                  <a:srgbClr val="002060"/>
                </a:solidFill>
              </a:rPr>
              <a:t>– это первые славянские азбуки.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Название азбуки </a:t>
            </a:r>
            <a:r>
              <a:rPr lang="ru-RU" sz="2000" dirty="0" smtClean="0">
                <a:solidFill>
                  <a:srgbClr val="FF0000"/>
                </a:solidFill>
              </a:rPr>
              <a:t>«глаголица» </a:t>
            </a:r>
            <a:r>
              <a:rPr lang="ru-RU" sz="2000" dirty="0" smtClean="0">
                <a:solidFill>
                  <a:srgbClr val="002060"/>
                </a:solidFill>
              </a:rPr>
              <a:t>происходит от слова «глагол», который обозначает </a:t>
            </a:r>
            <a:r>
              <a:rPr lang="ru-RU" sz="2000" dirty="0" smtClean="0">
                <a:solidFill>
                  <a:srgbClr val="FF0000"/>
                </a:solidFill>
              </a:rPr>
              <a:t>«речь».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А </a:t>
            </a:r>
            <a:r>
              <a:rPr lang="ru-RU" sz="2000" dirty="0" smtClean="0">
                <a:solidFill>
                  <a:srgbClr val="FF0000"/>
                </a:solidFill>
              </a:rPr>
              <a:t>«кириллица» </a:t>
            </a:r>
            <a:r>
              <a:rPr lang="ru-RU" sz="2000" dirty="0" smtClean="0">
                <a:solidFill>
                  <a:srgbClr val="002060"/>
                </a:solidFill>
              </a:rPr>
              <a:t>названа в честь ее создателя </a:t>
            </a:r>
            <a:r>
              <a:rPr lang="ru-RU" sz="2000" dirty="0" smtClean="0">
                <a:solidFill>
                  <a:srgbClr val="FF0000"/>
                </a:solidFill>
              </a:rPr>
              <a:t>Кирилла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scree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5" y="2861556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95736" y="162880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 Руси кириллица получила распространение после принятия христианства (988г.)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7925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46640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83671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 </a:t>
            </a:r>
            <a:endParaRPr lang="ru-RU" dirty="0">
              <a:solidFill>
                <a:srgbClr val="0070C0"/>
              </a:solidFill>
              <a:latin typeface="Gungsuh" pitchFamily="18" charset="-127"/>
              <a:ea typeface="Gungsuh" pitchFamily="18" charset="-127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7647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551723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 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4509120"/>
            <a:ext cx="676875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В X –XI веках эта азбука включала 43 буквы, из которых 25 были заимствованы из византийского письма – устава, а 18 появились впервые, чтобы передать звуки, имеющиеся в славянском языке и отсутствующие в греческом.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img7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2627784" y="836712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8346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46640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83671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 </a:t>
            </a:r>
            <a:endParaRPr lang="ru-RU" dirty="0">
              <a:solidFill>
                <a:srgbClr val="0070C0"/>
              </a:solidFill>
              <a:latin typeface="Gungsuh" pitchFamily="18" charset="-127"/>
              <a:ea typeface="Gungsuh" pitchFamily="18" charset="-127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 </a:t>
            </a:r>
            <a:endParaRPr lang="ru-RU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836712"/>
            <a:ext cx="532859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Каждая буква кириллицы имеет свое «толкование».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8b118f9763266980dd4d5b954af7a977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3203848" y="1772816"/>
            <a:ext cx="3240360" cy="33876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7624" y="5301208"/>
            <a:ext cx="691276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Каждой букве было дано название: аз, буки, веди, глаголь, добро…Создатели азбуки старались сделать буквы простыми, четкими, легкими в написании.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867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50131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620688"/>
            <a:ext cx="583264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Вот азбука – начало всех начал.</a:t>
            </a:r>
          </a:p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Открыл букварь, и – детством так и дунуло!</a:t>
            </a:r>
          </a:p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А Константин Философ по ночам</a:t>
            </a:r>
          </a:p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Не спал, наверно, буковки выдумывал.</a:t>
            </a:r>
          </a:p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Шептал. Перо в чернила окунал.</a:t>
            </a:r>
          </a:p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Он понимал, что буковки – основа</a:t>
            </a:r>
          </a:p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Грядущего неписаного слова,</a:t>
            </a:r>
          </a:p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Великого, как Тихий океан.</a:t>
            </a:r>
          </a:p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                                          Ян Гольцман</a:t>
            </a:r>
            <a:endParaRPr lang="ru-RU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9" name="Рисунок 8" descr="img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645024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8dd6eb3545ead550642dec257c1a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645024"/>
            <a:ext cx="3354377" cy="2448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411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05273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5649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45811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1331640" y="4992271"/>
            <a:ext cx="655272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Петр I оставил старое написание букв в церковных книгах, а в книгах и документах ввел гражданский шрифт, близкий к современному и состоявший из 36 букв. 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img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628800"/>
            <a:ext cx="4068000" cy="3051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23728" y="692696"/>
            <a:ext cx="59046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России кириллица прошла через шесть реформ, важнейшими из которых были реформы Петра I.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705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05273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692696"/>
            <a:ext cx="554461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 1918 году </a:t>
            </a:r>
            <a:r>
              <a:rPr lang="ru-RU" sz="2000" dirty="0" smtClean="0">
                <a:solidFill>
                  <a:srgbClr val="002060"/>
                </a:solidFill>
              </a:rPr>
              <a:t>была проведена реформа русского языка, в результате которой алфавит упростили.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 нем осталось лишь 33 буквы, которые мы используем по сей день.  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008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2267744" y="2276872"/>
            <a:ext cx="4932000" cy="369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9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908720"/>
            <a:ext cx="475252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 Всю свою жизнь солунские братья посвятили учению, знаниям, служению славянам. Они не придавали особого значения ни богатству, ни почестям, ни славе, ни карьере.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4941168"/>
            <a:ext cx="640871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 лику святых равноапостольные Кирилл и Мефодий причислены в древности. В Русской Православной Церкви память святых равноапостольных просветителей славян чествуется с XI века 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60ace043b0b8af82b35ba04545c82a70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3059832" y="2708920"/>
            <a:ext cx="3196952" cy="213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49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915816" y="29249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3565611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Македония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3b68d6d58428f7cb34a82a5936d1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28800"/>
            <a:ext cx="2771800" cy="1870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051720" y="35730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Москва. Славянская площадь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9080473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3" y="4005064"/>
            <a:ext cx="2773416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 rot="10800000" flipV="1">
            <a:off x="5580112" y="581609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Севастополь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saints_cyril_and_methodius._ohrid.republicofmacedon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556792"/>
            <a:ext cx="134414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483768" y="836712"/>
            <a:ext cx="47525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Памятники Кириллу и Мефодию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5" name="Рисунок 14" descr="pamiatnik_kirillu_i_mefodiiu_v_lavre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221088"/>
            <a:ext cx="267391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051720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Киев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7254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908720"/>
            <a:ext cx="52565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Страница третья: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«ОНИ РОДИЛИСЬ  24 мая»</a:t>
            </a:r>
            <a:endParaRPr lang="ru-RU" sz="2400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844824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«К литературе я имею отношение непосредственно с момента своего рождения. Потому что родился в День славянской письменности…».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                                           Алексей Маслов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350100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24 мая 1940 года родился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лауреат Нобелевской премии по литературе (1987 г.)</a:t>
            </a:r>
            <a:r>
              <a:rPr lang="ru-RU" sz="2400" dirty="0" smtClean="0"/>
              <a:t>  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Иосиф  Александрович    Бродский. </a:t>
            </a:r>
            <a:endParaRPr lang="ru-RU" sz="2400" u="sng" dirty="0"/>
          </a:p>
        </p:txBody>
      </p:sp>
      <p:pic>
        <p:nvPicPr>
          <p:cNvPr id="10" name="Рисунок 9" descr="content_2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1547664" y="3212976"/>
            <a:ext cx="2016224" cy="2716301"/>
          </a:xfrm>
          <a:prstGeom prst="rect">
            <a:avLst/>
          </a:prstGeom>
        </p:spPr>
      </p:pic>
    </p:spTree>
  </p:cSld>
  <p:clrMapOvr>
    <a:masterClrMapping/>
  </p:clrMapOvr>
  <p:transition advTm="10718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46640"/>
          </a:xfrm>
        </p:spPr>
      </p:pic>
      <p:sp>
        <p:nvSpPr>
          <p:cNvPr id="10" name="Прямоугольник 9"/>
          <p:cNvSpPr/>
          <p:nvPr/>
        </p:nvSpPr>
        <p:spPr>
          <a:xfrm rot="10800000" flipV="1">
            <a:off x="6012160" y="488600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692696"/>
            <a:ext cx="48245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Gungsuh" pitchFamily="18" charset="-127"/>
              </a:rPr>
              <a:t>УСТНЫЙ</a:t>
            </a:r>
            <a:r>
              <a:rPr lang="ru-RU" sz="2800" dirty="0" smtClean="0">
                <a:latin typeface="Arial Black" pitchFamily="34" charset="0"/>
                <a:ea typeface="Gungsuh" pitchFamily="18" charset="-127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Gungsuh" pitchFamily="18" charset="-127"/>
              </a:rPr>
              <a:t>ЖУРНАЛ</a:t>
            </a:r>
            <a:endParaRPr lang="ru-RU" sz="2800" dirty="0">
              <a:solidFill>
                <a:srgbClr val="FF0000"/>
              </a:solidFill>
              <a:latin typeface="Arial Black" pitchFamily="34" charset="0"/>
              <a:ea typeface="Gungsuh" pitchFamily="18" charset="-127"/>
            </a:endParaRPr>
          </a:p>
        </p:txBody>
      </p:sp>
      <p:pic>
        <p:nvPicPr>
          <p:cNvPr id="12" name="Рисунок 11" descr="ec325242b6551e604d1e63b29b86a8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76672"/>
            <a:ext cx="2592000" cy="2088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0800000" flipV="1">
            <a:off x="3491880" y="245689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СОДЕРЖАНИЕ ЖУРНАЛА: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278092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</a:rPr>
              <a:t>Страница первая:</a:t>
            </a:r>
            <a:endParaRPr lang="ru-RU" sz="2400" u="sng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35730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</a:rPr>
              <a:t>Страница вторая:</a:t>
            </a:r>
            <a:endParaRPr lang="ru-RU" sz="2400" u="sng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436510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</a:rPr>
              <a:t>Страница третья:</a:t>
            </a:r>
            <a:endParaRPr lang="ru-RU" sz="2400" u="sng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664" y="328498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«ИСТОРИЯ ПРАЗДНИКА».</a:t>
            </a:r>
            <a:endParaRPr lang="ru-RU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400506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«СОЛУНСКИЕ БРАТЬЯ КИРИЛЛ И МЕФОДИЙ».</a:t>
            </a:r>
            <a:endParaRPr lang="ru-RU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9672" y="479715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«ОНИ РОДИЛИСЬ 24 МАЯ».</a:t>
            </a:r>
            <a:endParaRPr lang="ru-RU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1196753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Пока язык храним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в Слове горит свет,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Народ силен, един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равных ему нет!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515719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</a:rPr>
              <a:t>Страница четвертая:</a:t>
            </a:r>
            <a:endParaRPr lang="ru-RU" sz="2400" u="sng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1680" y="558924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«СЛАВА ВАМ, ГРАМОТЫ НАШЕЙ ТВОРЦЫ».</a:t>
            </a:r>
            <a:endParaRPr lang="ru-RU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980729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908720"/>
            <a:ext cx="4536504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24 мая 1905 года родился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лауреат Нобелевской премии по литературе (1965 г.)</a:t>
            </a:r>
            <a:r>
              <a:rPr lang="ru-RU" sz="2400" dirty="0" smtClean="0"/>
              <a:t>  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Михаил Александрович Шолохов. </a:t>
            </a:r>
            <a:endParaRPr lang="ru-RU" sz="2400" u="sng" dirty="0"/>
          </a:p>
        </p:txBody>
      </p:sp>
      <p:pic>
        <p:nvPicPr>
          <p:cNvPr id="9" name="Рисунок 8" descr="SHolohov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2699792" y="3140968"/>
            <a:ext cx="3805719" cy="2664000"/>
          </a:xfrm>
          <a:prstGeom prst="rect">
            <a:avLst/>
          </a:prstGeom>
        </p:spPr>
      </p:pic>
    </p:spTree>
  </p:cSld>
  <p:clrMapOvr>
    <a:masterClrMapping/>
  </p:clrMapOvr>
  <p:transition advTm="666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83671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2864939_original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059832" y="2132856"/>
            <a:ext cx="3384376" cy="225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23728" y="908720"/>
            <a:ext cx="58326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Страница четвертая: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«СЛАВА ВАМ,ГРАМОТЫ НАШЕЙ ТВОРЦЫ</a:t>
            </a:r>
            <a:r>
              <a:rPr lang="ru-RU" sz="24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»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4581128"/>
            <a:ext cx="64087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День славянской письменности и культуры — это праздник просвещения, праздник родного слова, родной книги, родной литературы, родной культуры.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7675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052736"/>
            <a:ext cx="552636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Познаний свет горит в моем народе,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А искру их несли издалека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Святой Кирилл и брат его Мефодий.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И память им за это навека!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Александр Фигарев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FaiF3hmO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619672" y="3068960"/>
            <a:ext cx="2160240" cy="2749677"/>
          </a:xfrm>
          <a:prstGeom prst="rect">
            <a:avLst/>
          </a:prstGeom>
        </p:spPr>
      </p:pic>
      <p:pic>
        <p:nvPicPr>
          <p:cNvPr id="10" name="Рисунок 9" descr="5ad61d2e790b1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4355975" y="3140968"/>
            <a:ext cx="33282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97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979712" y="3580178"/>
            <a:ext cx="532859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Оглянись на предков наших,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героев прошлых дней.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Вспоминай их добрым словом -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Слава им, борцам суровым!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Слава нашей стороне!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Слава русской старине!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692696"/>
            <a:ext cx="4032448" cy="2687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051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278092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 </a:t>
            </a:r>
            <a:endParaRPr lang="ru-RU" sz="3600" b="1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45091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90872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Использованные ресурсы: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2492896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Кирилл и Мефодий – Википедия. Славянская письменность –</a:t>
            </a:r>
          </a:p>
          <a:p>
            <a:r>
              <a:rPr lang="en-US" sz="2000" dirty="0" smtClean="0">
                <a:hlinkClick r:id="rId3"/>
              </a:rPr>
              <a:t>http://100-bal.ru/literatura/13726/index.html</a:t>
            </a:r>
            <a:r>
              <a:rPr lang="ru-RU" sz="2000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Яндекс. Картинки.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57301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45091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Презентацию подготовила библиотекарь Жихарева Н.И.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90872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60ace043b0b8af82b35ba04545c82a70.jpg"/>
          <p:cNvPicPr>
            <a:picLocks noChangeAspect="1"/>
          </p:cNvPicPr>
          <p:nvPr/>
        </p:nvPicPr>
        <p:blipFill>
          <a:blip r:embed="rId3" cstate="print">
            <a:lum bright="-20000" contrast="-10000"/>
          </a:blip>
          <a:stretch>
            <a:fillRect/>
          </a:stretch>
        </p:blipFill>
        <p:spPr>
          <a:xfrm>
            <a:off x="2915816" y="764704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46640"/>
          </a:xfrm>
        </p:spPr>
      </p:pic>
      <p:sp>
        <p:nvSpPr>
          <p:cNvPr id="7" name="TextBox 6"/>
          <p:cNvSpPr txBox="1"/>
          <p:nvPr/>
        </p:nvSpPr>
        <p:spPr>
          <a:xfrm>
            <a:off x="5868144" y="9807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6012160" y="4886001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908720"/>
            <a:ext cx="52565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Страница первая: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«ИСТОРИЯ ПРАЗДНИКА»</a:t>
            </a:r>
            <a:endParaRPr lang="ru-RU" sz="2400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2060848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В России есть уникальный праздник – </a:t>
            </a:r>
            <a:r>
              <a:rPr lang="ru-RU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День славянской письменности и культуры</a:t>
            </a:r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, когда воздается память русскому алфавиту, письму, языку и их создателям.</a:t>
            </a:r>
            <a:endParaRPr lang="ru-RU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5" name="Рисунок 14" descr="maxresdefault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2411760" y="3573016"/>
            <a:ext cx="5040000" cy="2659704"/>
          </a:xfrm>
          <a:prstGeom prst="rect">
            <a:avLst/>
          </a:prstGeom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88640"/>
            <a:ext cx="9144000" cy="7046640"/>
          </a:xfrm>
        </p:spPr>
      </p:pic>
      <p:sp>
        <p:nvSpPr>
          <p:cNvPr id="7" name="TextBox 6"/>
          <p:cNvSpPr txBox="1"/>
          <p:nvPr/>
        </p:nvSpPr>
        <p:spPr>
          <a:xfrm>
            <a:off x="2267744" y="980728"/>
            <a:ext cx="56886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Ежегодно </a:t>
            </a:r>
            <a: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24 мая</a:t>
            </a:r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  праздник  отмечают во всех славянских странах.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ompressed_fil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492896"/>
            <a:ext cx="2819804" cy="1718318"/>
          </a:xfrm>
          <a:prstGeom prst="rect">
            <a:avLst/>
          </a:prstGeom>
        </p:spPr>
      </p:pic>
      <p:pic>
        <p:nvPicPr>
          <p:cNvPr id="14" name="Рисунок 13" descr="e6bb965b690e34da752f4a4adbb5e960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3" y="4149080"/>
            <a:ext cx="2816000" cy="1584000"/>
          </a:xfrm>
          <a:prstGeom prst="rect">
            <a:avLst/>
          </a:prstGeom>
        </p:spPr>
      </p:pic>
      <p:pic>
        <p:nvPicPr>
          <p:cNvPr id="17" name="Рисунок 16" descr="RHZnlabw1b6vEoTAOilVtTYbIQuGcAS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293096"/>
            <a:ext cx="2664000" cy="14995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3648" y="57332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Украина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SeitXTONdbvkL5XsQt9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2276872"/>
            <a:ext cx="2685514" cy="151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27784" y="18448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        Болгария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58052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Белоруссия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88640"/>
            <a:ext cx="9144000" cy="7046640"/>
          </a:xfrm>
        </p:spPr>
      </p:pic>
      <p:sp>
        <p:nvSpPr>
          <p:cNvPr id="7" name="TextBox 6"/>
          <p:cNvSpPr txBox="1"/>
          <p:nvPr/>
        </p:nvSpPr>
        <p:spPr>
          <a:xfrm rot="10800000" flipV="1">
            <a:off x="1331640" y="2556194"/>
            <a:ext cx="6480720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   Впервые </a:t>
            </a:r>
            <a:r>
              <a:rPr lang="ru-RU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День славянской письменности </a:t>
            </a:r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в современной России отмечался в 1986 году в городе Мурманске. </a:t>
            </a:r>
          </a:p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   В </a:t>
            </a:r>
            <a:r>
              <a:rPr lang="ru-RU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1991 году </a:t>
            </a:r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утвержден как государственный праздник.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57332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58052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" name="Рисунок 15" descr="c119e69a02ab8569b056bbbe51ee95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221088"/>
            <a:ext cx="2592288" cy="1726031"/>
          </a:xfrm>
          <a:prstGeom prst="rect">
            <a:avLst/>
          </a:prstGeom>
        </p:spPr>
      </p:pic>
      <p:pic>
        <p:nvPicPr>
          <p:cNvPr id="18" name="Рисунок 17" descr="x0a9110-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692696"/>
            <a:ext cx="2339752" cy="1559835"/>
          </a:xfrm>
          <a:prstGeom prst="rect">
            <a:avLst/>
          </a:prstGeom>
        </p:spPr>
      </p:pic>
      <p:pic>
        <p:nvPicPr>
          <p:cNvPr id="23" name="Рисунок 22" descr="x0a9139-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692696"/>
            <a:ext cx="2322000" cy="1548000"/>
          </a:xfrm>
          <a:prstGeom prst="rect">
            <a:avLst/>
          </a:prstGeom>
        </p:spPr>
      </p:pic>
      <p:pic>
        <p:nvPicPr>
          <p:cNvPr id="24" name="Рисунок 23" descr="20160523_0935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4221088"/>
            <a:ext cx="2448272" cy="1836204"/>
          </a:xfrm>
          <a:prstGeom prst="rect">
            <a:avLst/>
          </a:prstGeo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46640"/>
          </a:xfrm>
        </p:spPr>
      </p:pic>
      <p:sp>
        <p:nvSpPr>
          <p:cNvPr id="7" name="TextBox 6"/>
          <p:cNvSpPr txBox="1"/>
          <p:nvPr/>
        </p:nvSpPr>
        <p:spPr>
          <a:xfrm>
            <a:off x="5868144" y="9807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6012160" y="4886001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1988840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 широкой Руси – нашей матушке Колокольный звон разливается.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Ныне братья святые Кирилл и Мефодий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 труды свои прославляются.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692696"/>
            <a:ext cx="547260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Страница вторая: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«СОЛУНСКИЕ БРАТЬЯ КИРИЛЛ И МЕФОДИЙ»</a:t>
            </a:r>
            <a:endParaRPr lang="ru-RU" sz="2400" dirty="0">
              <a:solidFill>
                <a:srgbClr val="C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3356992"/>
            <a:ext cx="691276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Кирилл</a:t>
            </a:r>
            <a:r>
              <a:rPr lang="ru-RU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и</a:t>
            </a:r>
            <a:r>
              <a:rPr lang="ru-RU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Мефодий</a:t>
            </a:r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 - святые,  славянские просветители, создатели славянской азбуки, проповедники христианства, первые переводчики богослужебных книг с греческого на славянский язык.</a:t>
            </a:r>
            <a:endParaRPr lang="ru-RU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1115616" y="592271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6300191" y="5114808"/>
            <a:ext cx="194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s1200 (3)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1691680" y="5013176"/>
            <a:ext cx="1584176" cy="1056117"/>
          </a:xfrm>
          <a:prstGeom prst="rect">
            <a:avLst/>
          </a:prstGeom>
        </p:spPr>
      </p:pic>
      <p:pic>
        <p:nvPicPr>
          <p:cNvPr id="18" name="Рисунок 17" descr="398426_1600.jpg"/>
          <p:cNvPicPr>
            <a:picLocks noChangeAspect="1"/>
          </p:cNvPicPr>
          <p:nvPr/>
        </p:nvPicPr>
        <p:blipFill>
          <a:blip r:embed="rId5" cstate="print">
            <a:lum bright="-20000"/>
          </a:blip>
          <a:stretch>
            <a:fillRect/>
          </a:stretch>
        </p:blipFill>
        <p:spPr>
          <a:xfrm>
            <a:off x="5940152" y="4995042"/>
            <a:ext cx="1512168" cy="1134126"/>
          </a:xfrm>
          <a:prstGeom prst="rect">
            <a:avLst/>
          </a:prstGeom>
        </p:spPr>
      </p:pic>
      <p:pic>
        <p:nvPicPr>
          <p:cNvPr id="19" name="Рисунок 18" descr="6914_Cyrillos-Methodios-12.jpg"/>
          <p:cNvPicPr>
            <a:picLocks noChangeAspect="1"/>
          </p:cNvPicPr>
          <p:nvPr/>
        </p:nvPicPr>
        <p:blipFill>
          <a:blip r:embed="rId6" cstate="print">
            <a:lum bright="10000" contrast="-10000"/>
          </a:blip>
          <a:stretch>
            <a:fillRect/>
          </a:stretch>
        </p:blipFill>
        <p:spPr>
          <a:xfrm>
            <a:off x="3995936" y="4869160"/>
            <a:ext cx="1171138" cy="1284143"/>
          </a:xfrm>
          <a:prstGeom prst="rect">
            <a:avLst/>
          </a:prstGeom>
        </p:spPr>
      </p:pic>
    </p:spTree>
  </p:cSld>
  <p:clrMapOvr>
    <a:masterClrMapping/>
  </p:clrMapOvr>
  <p:transition spd="slow" advClick="0" advTm="9344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46640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83671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 </a:t>
            </a:r>
            <a:endParaRPr lang="ru-RU" dirty="0">
              <a:solidFill>
                <a:srgbClr val="0070C0"/>
              </a:solidFill>
              <a:latin typeface="Gungsuh" pitchFamily="18" charset="-127"/>
              <a:ea typeface="Gungsuh" pitchFamily="18" charset="-127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59632" y="537321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 </a:t>
            </a:r>
            <a:endParaRPr lang="ru-RU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44371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" name="Рисунок 18" descr="MapKM-700x5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792" y="2456602"/>
            <a:ext cx="4241095" cy="3096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23728" y="620687"/>
            <a:ext cx="58326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На берегу Эгейского моря раскинулся византийский </a:t>
            </a:r>
            <a:r>
              <a:rPr lang="ru-RU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город Фессалоники</a:t>
            </a:r>
            <a:r>
              <a:rPr lang="ru-RU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или, как называли его славяне,</a:t>
            </a:r>
            <a:r>
              <a:rPr lang="ru-RU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Солунь</a:t>
            </a:r>
            <a:r>
              <a:rPr lang="ru-RU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(ныне </a:t>
            </a:r>
            <a:r>
              <a:rPr lang="ru-RU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Салоники)</a:t>
            </a:r>
            <a:r>
              <a:rPr lang="ru-RU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В</a:t>
            </a:r>
            <a:r>
              <a:rPr lang="ru-RU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IX </a:t>
            </a:r>
            <a:r>
              <a:rPr lang="ru-RU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веке </a:t>
            </a:r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здесь родились братья Кирилл и Мефодий.</a:t>
            </a:r>
            <a:endParaRPr lang="ru-RU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5661248"/>
            <a:ext cx="63367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В этом большом городе жили представители разных народов. Немало здесь было и славян.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808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46640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83671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 </a:t>
            </a:r>
            <a:endParaRPr lang="ru-RU" dirty="0">
              <a:solidFill>
                <a:srgbClr val="0070C0"/>
              </a:solidFill>
              <a:latin typeface="Gungsuh" pitchFamily="18" charset="-127"/>
              <a:ea typeface="Gungsuh" pitchFamily="18" charset="-127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Рисунок 10" descr="6920a73379137f1ffc34df91c6a13cd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76672"/>
            <a:ext cx="2842421" cy="21602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59632" y="537321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 </a:t>
            </a:r>
            <a:endParaRPr lang="ru-RU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44371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692696"/>
            <a:ext cx="453650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+mj-lt"/>
                <a:ea typeface="Gungsuh" pitchFamily="18" charset="-127"/>
              </a:rPr>
              <a:t>Кирилл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Gungsuh" pitchFamily="18" charset="-127"/>
              </a:rPr>
              <a:t> (до принятия монашества в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  <a:ea typeface="Gungsuh" pitchFamily="18" charset="-127"/>
              </a:rPr>
              <a:t>869 - Константин) ( 827 - 14.02.869 ) 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  <a:ea typeface="Gungsuh" pitchFamily="18" charset="-127"/>
              </a:rPr>
              <a:t>его старший брат 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ea typeface="Gungsuh" pitchFamily="18" charset="-127"/>
              </a:rPr>
              <a:t>Мефодий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Gungsuh" pitchFamily="18" charset="-127"/>
              </a:rPr>
              <a:t> ( 815 -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  <a:ea typeface="Gungsuh" pitchFamily="18" charset="-127"/>
              </a:rPr>
              <a:t>06.04.885 ) родились в г. Солуни в семье военачальника.</a:t>
            </a:r>
            <a:endParaRPr lang="ru-RU" sz="2000" dirty="0">
              <a:solidFill>
                <a:srgbClr val="002060"/>
              </a:solidFill>
              <a:latin typeface="+mj-lt"/>
              <a:ea typeface="Gungsuh" pitchFamily="18" charset="-127"/>
            </a:endParaRPr>
          </a:p>
        </p:txBody>
      </p:sp>
      <p:pic>
        <p:nvPicPr>
          <p:cNvPr id="13" name="Рисунок 12" descr="6914_Cyrillos-Methodios-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861048"/>
            <a:ext cx="1706153" cy="1870780"/>
          </a:xfrm>
          <a:prstGeom prst="rect">
            <a:avLst/>
          </a:prstGeom>
        </p:spPr>
      </p:pic>
      <p:pic>
        <p:nvPicPr>
          <p:cNvPr id="14" name="Рисунок 13" descr="6918_Cyrillos-Methodios-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933128"/>
            <a:ext cx="2556048" cy="17036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59632" y="573325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Храм Кирилла и Мефодия  в   Салониках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55892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Памятник Кириллу и Мефодию в Салониках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2636912"/>
            <a:ext cx="68407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Мать мальчиков была гречанкой, а отец – болгарином, поэтому у  них было два родных языка –греческий и славянский. Характеры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братьев были очень схожи. Оба много читали, любили учиться.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 advTm="11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692696"/>
            <a:ext cx="590465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+mj-lt"/>
                <a:cs typeface="Arial" pitchFamily="34" charset="0"/>
              </a:rPr>
              <a:t>Младший из братьев - Кирилл - особенно славился ученостью. За духовную мудрость и знания его даже прозвали Философом. Имя Кирилл он получил только в конце жизни при пострижении в схиму, а от рождения его звали Константином. Поэтому современникам он был известен как Константин Философ.</a:t>
            </a:r>
          </a:p>
        </p:txBody>
      </p:sp>
      <p:pic>
        <p:nvPicPr>
          <p:cNvPr id="7" name="Рисунок 6" descr="img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068960"/>
            <a:ext cx="3840000" cy="2880000"/>
          </a:xfrm>
          <a:prstGeom prst="rect">
            <a:avLst/>
          </a:prstGeom>
        </p:spPr>
      </p:pic>
    </p:spTree>
  </p:cSld>
  <p:clrMapOvr>
    <a:masterClrMapping/>
  </p:clrMapOvr>
  <p:transition spd="slow" advTm="926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713</Words>
  <Application>Microsoft Office PowerPoint</Application>
  <PresentationFormat>Экран (4:3)</PresentationFormat>
  <Paragraphs>186</Paragraphs>
  <Slides>25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Lenochka</dc:creator>
  <cp:lastModifiedBy>Lenochka</cp:lastModifiedBy>
  <cp:revision>93</cp:revision>
  <dcterms:created xsi:type="dcterms:W3CDTF">2020-05-13T15:31:43Z</dcterms:created>
  <dcterms:modified xsi:type="dcterms:W3CDTF">2020-05-18T07:42:46Z</dcterms:modified>
</cp:coreProperties>
</file>