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81" r:id="rId3"/>
    <p:sldId id="292" r:id="rId4"/>
    <p:sldId id="293" r:id="rId5"/>
    <p:sldId id="294" r:id="rId6"/>
    <p:sldId id="258" r:id="rId7"/>
    <p:sldId id="259" r:id="rId8"/>
    <p:sldId id="272" r:id="rId9"/>
    <p:sldId id="273" r:id="rId10"/>
    <p:sldId id="283" r:id="rId11"/>
    <p:sldId id="262" r:id="rId12"/>
    <p:sldId id="267" r:id="rId13"/>
    <p:sldId id="300" r:id="rId14"/>
    <p:sldId id="301" r:id="rId15"/>
    <p:sldId id="280" r:id="rId16"/>
    <p:sldId id="302" r:id="rId17"/>
    <p:sldId id="303" r:id="rId18"/>
    <p:sldId id="30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>
        <p:scale>
          <a:sx n="70" d="100"/>
          <a:sy n="70" d="100"/>
        </p:scale>
        <p:origin x="-126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smtClean="0">
                <a:solidFill>
                  <a:schemeClr val="accent2"/>
                </a:solidFill>
              </a:rPr>
              <a:t>ЕГЭ-2022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обществознанию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  <p:graphicFrame>
        <p:nvGraphicFramePr>
          <p:cNvPr id="13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1916832"/>
          <a:ext cx="8352159" cy="3474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213434"/>
                <a:gridCol w="2069757"/>
                <a:gridCol w="2068968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/>
                        <a:t>Человек</a:t>
                      </a:r>
                      <a:r>
                        <a:rPr lang="ru-RU" sz="2000" baseline="0" dirty="0" smtClean="0"/>
                        <a:t> и общество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 (8)</a:t>
                      </a:r>
                      <a:r>
                        <a:rPr lang="ru-RU" sz="2000" baseline="30000" dirty="0" smtClean="0"/>
                        <a:t>1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5 (8)</a:t>
                      </a:r>
                      <a:r>
                        <a:rPr lang="ru-RU" sz="2000" baseline="30000" dirty="0" smtClean="0"/>
                        <a:t>2</a:t>
                      </a:r>
                      <a:endParaRPr lang="ru-RU" sz="20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/>
                        <a:t>Экономика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 (8)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6 (9)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Социальные отношения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 (8)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4 (7)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Политики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 (8)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5 (8)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Правовое регулирование общественных отношений</a:t>
                      </a:r>
                      <a:r>
                        <a:rPr kumimoji="0" lang="ru-RU" sz="20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РФ</a:t>
                      </a:r>
                      <a:endParaRPr kumimoji="0" lang="ru-RU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7 (1)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5 (8)</a:t>
                      </a:r>
                      <a:endParaRPr lang="ru-RU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23528" y="566124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aseline="30000" dirty="0" smtClean="0"/>
              <a:t>1</a:t>
            </a:r>
            <a:r>
              <a:rPr lang="ru-RU" dirty="0" smtClean="0"/>
              <a:t> В зависимости от содержания составного задания 17-20</a:t>
            </a:r>
            <a:endParaRPr lang="ru-RU" baseline="30000" dirty="0" smtClean="0"/>
          </a:p>
          <a:p>
            <a:r>
              <a:rPr lang="ru-RU" baseline="30000" dirty="0" smtClean="0"/>
              <a:t>2</a:t>
            </a:r>
            <a:r>
              <a:rPr lang="ru-RU" dirty="0" smtClean="0"/>
              <a:t> В зависимости от тематики составного задания 21-24</a:t>
            </a:r>
            <a:endParaRPr lang="ru-RU" baseline="30000" dirty="0"/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25112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2400" dirty="0" smtClean="0"/>
              <a:t>Экзаменационная работа содержит </a:t>
            </a:r>
            <a:r>
              <a:rPr lang="ru-RU" sz="2400" dirty="0" smtClean="0">
                <a:solidFill>
                  <a:schemeClr val="accent2"/>
                </a:solidFill>
              </a:rPr>
              <a:t>25</a:t>
            </a:r>
            <a:r>
              <a:rPr lang="ru-RU" sz="2400" dirty="0" smtClean="0"/>
              <a:t> заданий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№ 1-16 – Часть 1. Содержит 16 заданий с кратким ответом</a:t>
            </a:r>
          </a:p>
          <a:p>
            <a:pPr algn="just"/>
            <a:endParaRPr lang="ru-RU" sz="2400" dirty="0" smtClean="0"/>
          </a:p>
          <a:p>
            <a:pPr marL="365760" lvl="1" indent="-256032" algn="just">
              <a:buClr>
                <a:schemeClr val="accent3"/>
              </a:buClr>
              <a:buNone/>
            </a:pPr>
            <a:r>
              <a:rPr lang="ru-RU" sz="2400" dirty="0" smtClean="0"/>
              <a:t>Максимальное количество баллов – 29</a:t>
            </a:r>
          </a:p>
          <a:p>
            <a:pPr marL="109728" indent="0" algn="just">
              <a:buNone/>
            </a:pPr>
            <a:endParaRPr lang="ru-RU" sz="2400" dirty="0" smtClean="0"/>
          </a:p>
          <a:p>
            <a:pPr algn="just"/>
            <a:r>
              <a:rPr lang="ru-RU" sz="2400" dirty="0" smtClean="0"/>
              <a:t>№ 17-25 – Часть 2. Содержит 9 заданий с развернутым ответом</a:t>
            </a:r>
          </a:p>
          <a:p>
            <a:pPr algn="just"/>
            <a:endParaRPr lang="ru-RU" sz="2400" dirty="0" smtClean="0"/>
          </a:p>
          <a:p>
            <a:pPr marL="365760" lvl="1" indent="-256032" algn="just">
              <a:buClr>
                <a:schemeClr val="accent3"/>
              </a:buClr>
              <a:buFont typeface="Georgia"/>
              <a:buChar char="•"/>
            </a:pPr>
            <a:r>
              <a:rPr lang="ru-RU" sz="2400" dirty="0" smtClean="0"/>
              <a:t>Максимальное количество баллов – 28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Анализ графика спроса и предложения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7504" y="2708920"/>
            <a:ext cx="30243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608" lvl="1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2"/>
                </a:solidFill>
              </a:rPr>
              <a:t>За основу взяли измененную модель задания №10 из КИМ-2021. </a:t>
            </a:r>
          </a:p>
          <a:p>
            <a:pPr marL="292608" lvl="1" indent="0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2"/>
                </a:solidFill>
              </a:rPr>
              <a:t>Вместо краткого ответа дается развернутый.</a:t>
            </a:r>
          </a:p>
        </p:txBody>
      </p:sp>
      <p:pic>
        <p:nvPicPr>
          <p:cNvPr id="1028" name="Picture 4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2564903"/>
            <a:ext cx="5687566" cy="2847239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№23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43136"/>
            <a:ext cx="8445624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 smtClean="0"/>
              <a:t>Конституция РФ и законодательство РФ</a:t>
            </a:r>
          </a:p>
          <a:p>
            <a:pPr marL="0" lvl="0" indent="0" algn="ctr">
              <a:buNone/>
            </a:pPr>
            <a:endParaRPr lang="ru-RU" dirty="0" smtClean="0"/>
          </a:p>
          <a:p>
            <a:pPr marL="0" lvl="0" indent="0"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solidFill>
                  <a:schemeClr val="accent2"/>
                </a:solidFill>
              </a:rPr>
              <a:t>Это новое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 smtClean="0">
                <a:solidFill>
                  <a:schemeClr val="accent2"/>
                </a:solidFill>
              </a:rPr>
              <a:t>     КИМ-2022. </a:t>
            </a:r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852936"/>
            <a:ext cx="6239145" cy="244827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Задания №24-25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Составление плана и элементы </a:t>
            </a:r>
          </a:p>
          <a:p>
            <a:pPr algn="ctr">
              <a:buNone/>
            </a:pPr>
            <a:r>
              <a:rPr lang="ru-RU" dirty="0" smtClean="0"/>
              <a:t>мини-сочинения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-180528" y="2996952"/>
            <a:ext cx="35283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608" lvl="1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2"/>
                </a:solidFill>
              </a:rPr>
              <a:t>Задание №28 из КИМ-2021 преобразовали в задания №24-25.</a:t>
            </a:r>
          </a:p>
          <a:p>
            <a:pPr marL="292608" lvl="1" indent="0" algn="just">
              <a:spcBef>
                <a:spcPts val="0"/>
              </a:spcBef>
              <a:buNone/>
            </a:pPr>
            <a:endParaRPr lang="ru-RU" sz="2000" dirty="0" smtClean="0">
              <a:solidFill>
                <a:schemeClr val="accent2"/>
              </a:solidFill>
            </a:endParaRPr>
          </a:p>
          <a:p>
            <a:pPr marL="292608" lvl="1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chemeClr val="accent2"/>
                </a:solidFill>
              </a:rPr>
              <a:t>Теперь пишется не только план, но и мини-сочинение. </a:t>
            </a:r>
          </a:p>
        </p:txBody>
      </p:sp>
      <p:pic>
        <p:nvPicPr>
          <p:cNvPr id="3074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76342" y="2996952"/>
            <a:ext cx="5516138" cy="344758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</a:t>
                      </a:r>
                      <a:r>
                        <a:rPr lang="ru-RU" sz="2400" baseline="0" dirty="0" smtClean="0"/>
                        <a:t>1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1089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22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(макс.</a:t>
                      </a:r>
                      <a:r>
                        <a:rPr lang="ru-RU" sz="2400" baseline="0" dirty="0" smtClean="0"/>
                        <a:t> балл 4) 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27 задание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(макс.</a:t>
                      </a:r>
                      <a:r>
                        <a:rPr lang="ru-RU" sz="2400" baseline="0" dirty="0" smtClean="0"/>
                        <a:t> балл 3) </a:t>
                      </a:r>
                      <a:endParaRPr lang="ru-RU" sz="24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24</a:t>
                      </a:r>
                      <a:r>
                        <a:rPr lang="ru-RU" sz="2400" baseline="0" dirty="0" smtClean="0"/>
                        <a:t> и 25</a:t>
                      </a:r>
                      <a:r>
                        <a:rPr lang="ru-RU" sz="2400" dirty="0" smtClean="0"/>
                        <a:t> задания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Исключили задания 1, 2, 20 по нумерации КИМ 2021.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Задание 10 с кратким ответом на анализ графика спроса и предложения преобразовали в задание 21 с развернутым ответом.</a:t>
            </a:r>
          </a:p>
          <a:p>
            <a:endParaRPr lang="ru-RU" dirty="0" smtClean="0"/>
          </a:p>
          <a:p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Устранили одинаковые по проверяемым знаниям задания в части 2: задания 22 и 26 исключили, задания 25.1 и 23 сохранили в составном задании к тексту.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Увеличили максимальный балл с 3 до 4 за </a:t>
            </a:r>
            <a:r>
              <a:rPr lang="ru-RU" dirty="0" smtClean="0"/>
              <a:t>задание-задачу </a:t>
            </a:r>
            <a:r>
              <a:rPr lang="ru-RU" dirty="0" smtClean="0"/>
              <a:t>22.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Исключили альтернативное задание 29, где нужно было написать мини-сочинение.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часть 2 включили задание 23 с развернутым ответом по Конституции и законодательству.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sz="2600" dirty="0" smtClean="0"/>
              <a:t>Задание </a:t>
            </a:r>
            <a:r>
              <a:rPr lang="ru-RU" sz="2600" dirty="0" smtClean="0"/>
              <a:t>28 из КИМ-2021 </a:t>
            </a:r>
            <a:r>
              <a:rPr lang="ru-RU" sz="2600" dirty="0" smtClean="0"/>
              <a:t>на составление плана развернутого ответа включили в составные задания 24 и 25. Они соединяют составление плана и элементы мини-сочинения.</a:t>
            </a:r>
          </a:p>
          <a:p>
            <a:pPr algn="just"/>
            <a:endParaRPr lang="ru-RU" sz="2600" dirty="0" smtClean="0"/>
          </a:p>
          <a:p>
            <a:pPr algn="just"/>
            <a:r>
              <a:rPr lang="ru-RU" sz="2600" dirty="0" smtClean="0"/>
              <a:t>Уменьшили максимальный балл. Теперь он 57, а не 64.</a:t>
            </a:r>
          </a:p>
          <a:p>
            <a:pPr algn="just"/>
            <a:endParaRPr lang="ru-RU" sz="2600" dirty="0" smtClean="0"/>
          </a:p>
          <a:p>
            <a:pPr algn="just"/>
            <a:r>
              <a:rPr lang="ru-RU" sz="2600" dirty="0" smtClean="0"/>
              <a:t>Уменьшили время выполнения работы. Теперь оно 180, а не 235 минут. </a:t>
            </a:r>
          </a:p>
          <a:p>
            <a:endParaRPr lang="ru-RU" sz="2600" dirty="0" smtClean="0"/>
          </a:p>
          <a:p>
            <a:endParaRPr lang="ru-RU" sz="2600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1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2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3 часа (180 </a:t>
            </a:r>
            <a:r>
              <a:rPr lang="ru-RU" dirty="0" smtClean="0"/>
              <a:t>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/>
              <a:t>4 часа 30 минут (270 минут</a:t>
            </a:r>
            <a:r>
              <a:rPr lang="ru-RU" dirty="0" smtClean="0"/>
              <a:t>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ctr">
              <a:buNone/>
            </a:pPr>
            <a:r>
              <a:rPr lang="ru-RU" dirty="0"/>
              <a:t>Не предусмотрено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57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962</TotalTime>
  <Words>587</Words>
  <Application>Microsoft Office PowerPoint</Application>
  <PresentationFormat>Экран (4:3)</PresentationFormat>
  <Paragraphs>170</Paragraphs>
  <Slides>18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Городская</vt:lpstr>
      <vt:lpstr>ЕГЭ-2022 по обществознанию</vt:lpstr>
      <vt:lpstr>Изменения в КИМ ЕГЭ-2022</vt:lpstr>
      <vt:lpstr>Изменения в КИМ ЕГЭ-2022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Задания</vt:lpstr>
      <vt:lpstr>Задание №21</vt:lpstr>
      <vt:lpstr>Задание №23</vt:lpstr>
      <vt:lpstr>Задания №24-25</vt:lpstr>
      <vt:lpstr>Сравнение КИМ-2022 с КИМ-2021</vt:lpstr>
      <vt:lpstr>Сравнение КИМ-2022 с КИМ-2021</vt:lpstr>
      <vt:lpstr>Сравнение КИМ-2022 с КИМ-2021</vt:lpstr>
      <vt:lpstr>Сравнение КИМ-2022 с КИМ-2021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164</cp:revision>
  <dcterms:created xsi:type="dcterms:W3CDTF">2020-08-31T10:23:09Z</dcterms:created>
  <dcterms:modified xsi:type="dcterms:W3CDTF">2021-10-23T14:07:35Z</dcterms:modified>
</cp:coreProperties>
</file>