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446" r:id="rId1"/>
  </p:sldMasterIdLst>
  <p:notesMasterIdLst>
    <p:notesMasterId r:id="rId30"/>
  </p:notesMasterIdLst>
  <p:sldIdLst>
    <p:sldId id="313" r:id="rId2"/>
    <p:sldId id="306" r:id="rId3"/>
    <p:sldId id="309" r:id="rId4"/>
    <p:sldId id="258" r:id="rId5"/>
    <p:sldId id="286" r:id="rId6"/>
    <p:sldId id="261" r:id="rId7"/>
    <p:sldId id="298" r:id="rId8"/>
    <p:sldId id="299" r:id="rId9"/>
    <p:sldId id="295" r:id="rId10"/>
    <p:sldId id="296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83" r:id="rId19"/>
    <p:sldId id="281" r:id="rId20"/>
    <p:sldId id="284" r:id="rId21"/>
    <p:sldId id="301" r:id="rId22"/>
    <p:sldId id="303" r:id="rId23"/>
    <p:sldId id="310" r:id="rId24"/>
    <p:sldId id="311" r:id="rId25"/>
    <p:sldId id="312" r:id="rId26"/>
    <p:sldId id="314" r:id="rId27"/>
    <p:sldId id="289" r:id="rId28"/>
    <p:sldId id="305" r:id="rId2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0FE1F7-12CF-4712-BB3C-BAEC35632C63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FAE5AA2-BE64-489E-B8C2-AE296DE83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30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1351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9690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E5AA2-BE64-489E-B8C2-AE296DE8308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1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8000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A1D96-8DD4-4340-99EF-74DC254CAD2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369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49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518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56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9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40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7C35A-9C1C-4ED7-A960-C6573A1D67E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637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9F99F-A40A-4915-B194-2464DC6373D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586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0153A-9BF5-4E27-B128-A75FE0A35D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4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F099301-C97E-4BC3-94EF-7C51E86EC3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8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55892-8002-42EA-BC17-704019C54B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392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95C05-5BAF-464E-9F1B-82B017F5A2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974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8237D-A0DD-4A32-BDC2-16DD1B5AE21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66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C2BCF-0930-492E-94DF-5FC3FD56D75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30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AB098-6E80-400D-9160-5A36607EBD0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25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3BB59-A31B-4120-8E53-A1ECDF037CC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269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15F89-BDF1-4DFA-9BA2-51981D0B9B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50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F4D72-DBEC-442E-BB41-0CB799E45FA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7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908D28E-B964-40A0-9422-83A533F8FD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06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47" r:id="rId1"/>
    <p:sldLayoutId id="2147487448" r:id="rId2"/>
    <p:sldLayoutId id="2147487449" r:id="rId3"/>
    <p:sldLayoutId id="2147487450" r:id="rId4"/>
    <p:sldLayoutId id="2147487451" r:id="rId5"/>
    <p:sldLayoutId id="2147487452" r:id="rId6"/>
    <p:sldLayoutId id="2147487453" r:id="rId7"/>
    <p:sldLayoutId id="2147487454" r:id="rId8"/>
    <p:sldLayoutId id="2147487455" r:id="rId9"/>
    <p:sldLayoutId id="2147487456" r:id="rId10"/>
    <p:sldLayoutId id="2147487457" r:id="rId11"/>
    <p:sldLayoutId id="2147487458" r:id="rId12"/>
    <p:sldLayoutId id="2147487459" r:id="rId13"/>
    <p:sldLayoutId id="2147487460" r:id="rId14"/>
    <p:sldLayoutId id="2147487461" r:id="rId15"/>
    <p:sldLayoutId id="2147487462" r:id="rId16"/>
    <p:sldLayoutId id="2147487463" r:id="rId17"/>
    <p:sldLayoutId id="214748746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549275" y="604838"/>
            <a:ext cx="111966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</a:rPr>
              <a:t>Дистанционное информационное собрание  для родителей будущих первоклассников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957263" y="696913"/>
            <a:ext cx="105092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ПЕНАЛ</a:t>
            </a:r>
          </a:p>
          <a:p>
            <a:pPr algn="just"/>
            <a:r>
              <a:rPr lang="ru-RU" altLang="ru-RU" sz="3200" dirty="0">
                <a:latin typeface="Arial" charset="0"/>
                <a:cs typeface="Arial" charset="0"/>
              </a:rPr>
              <a:t>Пенал должен быть прост в обращении и </a:t>
            </a:r>
            <a:r>
              <a:rPr lang="ru-RU" altLang="ru-RU" sz="3200" dirty="0" smtClean="0">
                <a:latin typeface="Arial" charset="0"/>
                <a:cs typeface="Arial" charset="0"/>
              </a:rPr>
              <a:t>компактен, желательно </a:t>
            </a:r>
            <a:r>
              <a:rPr lang="ru-RU" altLang="ru-RU" sz="3200" u="sng" dirty="0" smtClean="0">
                <a:latin typeface="Arial" charset="0"/>
                <a:cs typeface="Arial" charset="0"/>
              </a:rPr>
              <a:t>мягкий</a:t>
            </a:r>
            <a:r>
              <a:rPr lang="ru-RU" altLang="ru-RU" sz="3200" dirty="0" smtClean="0">
                <a:latin typeface="Arial" charset="0"/>
                <a:cs typeface="Arial" charset="0"/>
              </a:rPr>
              <a:t>. </a:t>
            </a:r>
            <a:r>
              <a:rPr lang="ru-RU" altLang="ru-RU" sz="3200" dirty="0">
                <a:latin typeface="Arial" charset="0"/>
                <a:cs typeface="Arial" charset="0"/>
              </a:rPr>
              <a:t>В нем могут лежать две синие ручки (одна запасная), два простых </a:t>
            </a:r>
            <a:r>
              <a:rPr lang="ru-RU" altLang="ru-RU" sz="3200" dirty="0" smtClean="0">
                <a:latin typeface="Arial" charset="0"/>
                <a:cs typeface="Arial" charset="0"/>
              </a:rPr>
              <a:t>карандаша ТМ, 10 </a:t>
            </a:r>
            <a:r>
              <a:rPr lang="ru-RU" altLang="ru-RU" sz="3200" dirty="0">
                <a:latin typeface="Arial" charset="0"/>
                <a:cs typeface="Arial" charset="0"/>
              </a:rPr>
              <a:t>цветных карандашей, ластик, </a:t>
            </a:r>
            <a:r>
              <a:rPr lang="ru-RU" altLang="ru-RU" sz="3200" dirty="0" smtClean="0">
                <a:latin typeface="Arial" charset="0"/>
                <a:cs typeface="Arial" charset="0"/>
              </a:rPr>
              <a:t>линейка 20 см, точилка закрытая. </a:t>
            </a:r>
            <a:endParaRPr lang="ru-RU" altLang="ru-RU" sz="3200" dirty="0"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90" y="3320868"/>
            <a:ext cx="3060996" cy="3060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58775"/>
            <a:ext cx="10972800" cy="1143000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FF0000"/>
                </a:solidFill>
              </a:rPr>
              <a:t>Шариковая ручка</a:t>
            </a:r>
            <a:endParaRPr lang="ru-RU" altLang="ru-RU" b="1" dirty="0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00112" y="1074737"/>
            <a:ext cx="10682287" cy="4124279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dirty="0" smtClean="0"/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5700" dirty="0" smtClean="0"/>
              <a:t>Шариковая </a:t>
            </a:r>
            <a:r>
              <a:rPr lang="ru-RU" altLang="ru-RU" sz="5700" dirty="0"/>
              <a:t>ручка одноцветная </a:t>
            </a:r>
            <a:r>
              <a:rPr lang="ru-RU" altLang="ru-RU" sz="5700" dirty="0" smtClean="0"/>
              <a:t>обычная с синей пастой (синяя).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5700" dirty="0" smtClean="0"/>
              <a:t>Не </a:t>
            </a:r>
            <a:r>
              <a:rPr lang="ru-RU" altLang="ru-RU" sz="5700" dirty="0"/>
              <a:t>рекомендуется приобретать первоклассникам </a:t>
            </a:r>
            <a:r>
              <a:rPr lang="ru-RU" altLang="ru-RU" sz="5700" dirty="0" smtClean="0"/>
              <a:t>ручки </a:t>
            </a:r>
            <a:r>
              <a:rPr lang="ru-RU" altLang="ru-RU" sz="5700" dirty="0"/>
              <a:t>типа «автомат</a:t>
            </a:r>
            <a:r>
              <a:rPr lang="ru-RU" altLang="ru-RU" sz="5700" dirty="0" smtClean="0"/>
              <a:t>» или со «сложным корпусом </a:t>
            </a:r>
            <a:br>
              <a:rPr lang="ru-RU" altLang="ru-RU" sz="5700" dirty="0" smtClean="0"/>
            </a:br>
            <a:r>
              <a:rPr lang="ru-RU" altLang="ru-RU" sz="5700" dirty="0" smtClean="0"/>
              <a:t>и дизайном, а также перьевые ручки.</a:t>
            </a:r>
            <a:endParaRPr lang="en-US" altLang="ru-RU" sz="5700" dirty="0">
              <a:latin typeface="Arial Rounded MT Bold" panose="020F07040305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71003049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78" y="502651"/>
            <a:ext cx="4279126" cy="208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5892" name="WordArt 7"/>
          <p:cNvSpPr>
            <a:spLocks noChangeArrowheads="1" noChangeShapeType="1" noTextEdit="1"/>
          </p:cNvSpPr>
          <p:nvPr/>
        </p:nvSpPr>
        <p:spPr bwMode="auto">
          <a:xfrm>
            <a:off x="4416425" y="2786063"/>
            <a:ext cx="36957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Ручки для левшей</a:t>
            </a:r>
          </a:p>
        </p:txBody>
      </p:sp>
      <p:pic>
        <p:nvPicPr>
          <p:cNvPr id="164869" name="Picture 5" descr="leftrigh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6943" y="2788724"/>
            <a:ext cx="2941955" cy="352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0" name="Picture 6" descr="r1009071101508626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397" y="3657600"/>
            <a:ext cx="3777847" cy="251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1" name="Picture 2" descr="14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86" y="2985672"/>
            <a:ext cx="2979982" cy="282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2" name="Picture 4" descr="luxorspar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9838" y="648090"/>
            <a:ext cx="5851281" cy="177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354" y="261771"/>
            <a:ext cx="10972800" cy="1168400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FF0000"/>
                </a:solidFill>
              </a:rPr>
              <a:t>Ластик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idx="1"/>
          </p:nvPr>
        </p:nvSpPr>
        <p:spPr>
          <a:xfrm>
            <a:off x="485730" y="1203778"/>
            <a:ext cx="10972800" cy="3278188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endParaRPr lang="ru-RU" altLang="ru-RU" dirty="0" smtClean="0"/>
          </a:p>
          <a:p>
            <a:pPr marL="0" indent="0" algn="ctr" eaLnBrk="1" hangingPunct="1">
              <a:buNone/>
            </a:pPr>
            <a:r>
              <a:rPr lang="ru-RU" altLang="ru-RU" sz="4000" dirty="0" smtClean="0"/>
              <a:t>Выбирайте простые модели «кирпичиком» серого или белого цвета. Многие цветные ластики сложной формы, вместо того чтобы стирать, лишь размазывают грязь </a:t>
            </a: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4000" dirty="0" smtClean="0"/>
              <a:t>и </a:t>
            </a:r>
            <a:r>
              <a:rPr lang="ru-RU" altLang="ru-RU" sz="4000" dirty="0" smtClean="0"/>
              <a:t>рвут бумагу.</a:t>
            </a:r>
          </a:p>
        </p:txBody>
      </p:sp>
      <p:pic>
        <p:nvPicPr>
          <p:cNvPr id="165893" name="Picture 4" descr="704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28" y="4016123"/>
            <a:ext cx="3463332" cy="281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sz="4400" b="1" dirty="0" smtClean="0">
                <a:solidFill>
                  <a:srgbClr val="FF0000"/>
                </a:solidFill>
              </a:rPr>
              <a:t>Линейка</a:t>
            </a:r>
          </a:p>
        </p:txBody>
      </p:sp>
      <p:sp>
        <p:nvSpPr>
          <p:cNvPr id="167940" name="Rectangle 3"/>
          <p:cNvSpPr>
            <a:spLocks noGrp="1" noChangeArrowheads="1"/>
          </p:cNvSpPr>
          <p:nvPr>
            <p:ph idx="1"/>
          </p:nvPr>
        </p:nvSpPr>
        <p:spPr>
          <a:xfrm>
            <a:off x="969963" y="1052513"/>
            <a:ext cx="10564812" cy="332263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 smtClean="0"/>
              <a:t>Линейка </a:t>
            </a:r>
            <a:r>
              <a:rPr lang="en-US" altLang="ru-RU" sz="3200" dirty="0" smtClean="0">
                <a:latin typeface="Arial Rounded MT Bold" panose="020F0704030504030204" pitchFamily="34" charset="0"/>
              </a:rPr>
              <a:t>20</a:t>
            </a:r>
            <a:r>
              <a:rPr lang="ru-RU" altLang="ru-RU" sz="3200" dirty="0" smtClean="0"/>
              <a:t> см. </a:t>
            </a:r>
          </a:p>
          <a:p>
            <a:pPr eaLnBrk="1" hangingPunct="1"/>
            <a:r>
              <a:rPr lang="ru-RU" altLang="ru-RU" sz="3200" dirty="0" smtClean="0"/>
              <a:t>Не покупайте линейки сложной конфигурации с геометрическими фигурами и различными шкалами с разных сторон. Для первоклассника наиболее удобна небольшая прямая пластиковая прозрачная линейка.</a:t>
            </a:r>
          </a:p>
        </p:txBody>
      </p:sp>
      <p:pic>
        <p:nvPicPr>
          <p:cNvPr id="6" name="Рисунок 5" descr="у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0493" y="4375150"/>
            <a:ext cx="4890866" cy="238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FF0000"/>
                </a:solidFill>
              </a:rPr>
              <a:t>Тетради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92238"/>
            <a:ext cx="10972800" cy="47339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Тетради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узкую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разлинованную линейку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(20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шт.).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Тетради в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клеточку, клетка обычная, не крупная!</a:t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(20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Обложки для тетрадей плотные.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Папка для тетрадей.</a:t>
            </a: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Обращайте внимание на качество и цвет бумаги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тетрадях. В некоторых из них слишком тонкая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типа газетной) бумага, которая рвется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надавливании ручкой или острым карандашом.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WordArt 6"/>
          <p:cNvSpPr>
            <a:spLocks noChangeArrowheads="1" noChangeShapeType="1" noTextEdit="1"/>
          </p:cNvSpPr>
          <p:nvPr/>
        </p:nvSpPr>
        <p:spPr bwMode="auto">
          <a:xfrm>
            <a:off x="5880100" y="1125538"/>
            <a:ext cx="22320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Impact"/>
              </a:rPr>
              <a:t>Нет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!</a:t>
            </a:r>
          </a:p>
        </p:txBody>
      </p:sp>
      <p:pic>
        <p:nvPicPr>
          <p:cNvPr id="168964" name="Picture 3" descr="biji45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237" y="2098766"/>
            <a:ext cx="2813733" cy="350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965" name="Picture 4" descr="biji573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406" y="3013075"/>
            <a:ext cx="3114675" cy="367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1045030" y="-548640"/>
            <a:ext cx="2429690" cy="16741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132"/>
              </a:avLst>
            </a:prstTxWarp>
          </a:bodyPr>
          <a:lstStyle/>
          <a:p>
            <a:pPr algn="ctr" eaLnBrk="1" hangingPunct="1">
              <a:defRPr/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 eaLnBrk="1" hangingPunct="1">
              <a:defRPr/>
            </a:pP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Impact" panose="020B0806030902050204" pitchFamily="34" charset="0"/>
              </a:rPr>
              <a:t>Да!</a:t>
            </a:r>
          </a:p>
        </p:txBody>
      </p:sp>
      <p:pic>
        <p:nvPicPr>
          <p:cNvPr id="168967" name="Picture 2" descr="biji2746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963" y="1141413"/>
            <a:ext cx="2935287" cy="554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2640" y="280499"/>
            <a:ext cx="7048500" cy="1463675"/>
          </a:xfrm>
        </p:spPr>
        <p:txBody>
          <a:bodyPr anchor="ctr"/>
          <a:lstStyle/>
          <a:p>
            <a:pPr eaLnBrk="1" hangingPunct="1"/>
            <a:r>
              <a:rPr lang="ru-RU" altLang="ru-RU" sz="4000" dirty="0" smtClean="0">
                <a:solidFill>
                  <a:srgbClr val="FF0000"/>
                </a:solidFill>
              </a:rPr>
              <a:t>Папка</a:t>
            </a:r>
            <a:r>
              <a:rPr lang="ru-RU" altLang="ru-RU" sz="4000" dirty="0" smtClean="0"/>
              <a:t> </a:t>
            </a:r>
            <a:r>
              <a:rPr lang="ru-RU" altLang="ru-RU" sz="4000" dirty="0" smtClean="0">
                <a:solidFill>
                  <a:srgbClr val="FF0000"/>
                </a:solidFill>
              </a:rPr>
              <a:t>для тетрадей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64200" y="1322388"/>
            <a:ext cx="5988050" cy="1530350"/>
          </a:xfrm>
        </p:spPr>
        <p:txBody>
          <a:bodyPr/>
          <a:lstStyle/>
          <a:p>
            <a:pPr eaLnBrk="1" hangingPunct="1"/>
            <a:endParaRPr lang="ru-RU" altLang="ru-RU" sz="3200" dirty="0" smtClean="0"/>
          </a:p>
          <a:p>
            <a:pPr eaLnBrk="1" hangingPunct="1"/>
            <a:r>
              <a:rPr lang="ru-RU" altLang="ru-RU" sz="4000" dirty="0" smtClean="0">
                <a:solidFill>
                  <a:srgbClr val="FF0000"/>
                </a:solidFill>
              </a:rPr>
              <a:t>Обложки для тетрадей!</a:t>
            </a:r>
          </a:p>
        </p:txBody>
      </p:sp>
      <p:pic>
        <p:nvPicPr>
          <p:cNvPr id="16998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160" y="2738581"/>
            <a:ext cx="5099711" cy="343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3" y="1744174"/>
            <a:ext cx="4806071" cy="427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100467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4000" b="1" dirty="0" smtClean="0">
                <a:solidFill>
                  <a:srgbClr val="FF0000"/>
                </a:solidFill>
              </a:rPr>
              <a:t>Для уроков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технологии</a:t>
            </a:r>
            <a:endParaRPr lang="ru-RU" altLang="ru-RU" sz="4000" dirty="0" smtClean="0">
              <a:solidFill>
                <a:srgbClr val="FF0000"/>
              </a:solidFill>
            </a:endParaRPr>
          </a:p>
        </p:txBody>
      </p:sp>
      <p:sp>
        <p:nvSpPr>
          <p:cNvPr id="172036" name="Rectangle 3"/>
          <p:cNvSpPr>
            <a:spLocks noGrp="1" noChangeArrowheads="1"/>
          </p:cNvSpPr>
          <p:nvPr>
            <p:ph idx="1"/>
          </p:nvPr>
        </p:nvSpPr>
        <p:spPr>
          <a:xfrm>
            <a:off x="717550" y="1084263"/>
            <a:ext cx="9059863" cy="3586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dirty="0" smtClean="0"/>
              <a:t> </a:t>
            </a:r>
          </a:p>
          <a:p>
            <a:pPr eaLnBrk="1" hangingPunct="1"/>
            <a:r>
              <a:rPr lang="ru-RU" altLang="ru-RU" dirty="0" smtClean="0"/>
              <a:t> Папка  для труда с </a:t>
            </a:r>
            <a:r>
              <a:rPr lang="ru-RU" altLang="ru-RU" dirty="0" smtClean="0"/>
              <a:t>наполнением (картон цветной двусторонний, цветная бумага двусторонняя А 4)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 Фартук и нарукавники (по желанию)</a:t>
            </a:r>
            <a:endParaRPr lang="en-US" altLang="ru-RU" dirty="0" smtClean="0"/>
          </a:p>
          <a:p>
            <a:pPr eaLnBrk="1" hangingPunct="1"/>
            <a:r>
              <a:rPr lang="ru-RU" altLang="ru-RU" dirty="0" smtClean="0"/>
              <a:t> </a:t>
            </a:r>
            <a:r>
              <a:rPr lang="ru-RU" altLang="ru-RU" dirty="0" smtClean="0"/>
              <a:t>Клей-карандаш и клей ПВА, кисточка </a:t>
            </a:r>
            <a:br>
              <a:rPr lang="ru-RU" altLang="ru-RU" dirty="0" smtClean="0"/>
            </a:br>
            <a:r>
              <a:rPr lang="ru-RU" altLang="ru-RU" dirty="0" smtClean="0"/>
              <a:t>для клея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Пластилин </a:t>
            </a:r>
          </a:p>
          <a:p>
            <a:pPr eaLnBrk="1" hangingPunct="1"/>
            <a:r>
              <a:rPr lang="ru-RU" altLang="ru-RU" dirty="0" smtClean="0"/>
              <a:t>Линейка деревянная 30 см</a:t>
            </a:r>
          </a:p>
          <a:p>
            <a:pPr eaLnBrk="1" hangingPunct="1"/>
            <a:r>
              <a:rPr lang="ru-RU" altLang="ru-RU" dirty="0" smtClean="0"/>
              <a:t>Ножницы с закругленными концами.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pic>
        <p:nvPicPr>
          <p:cNvPr id="6" name="Рисунок 5" descr="у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9871" y="2974457"/>
            <a:ext cx="2669626" cy="272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9758" y="2671670"/>
            <a:ext cx="2859272" cy="2859272"/>
          </a:xfrm>
        </p:spPr>
      </p:pic>
      <p:sp>
        <p:nvSpPr>
          <p:cNvPr id="4" name="Прямоугольник 3"/>
          <p:cNvSpPr/>
          <p:nvPr/>
        </p:nvSpPr>
        <p:spPr>
          <a:xfrm>
            <a:off x="2186297" y="304718"/>
            <a:ext cx="81677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</a:rPr>
              <a:t>Для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портфолио специальная папка </a:t>
            </a:r>
            <a:br>
              <a:rPr lang="ru-RU" altLang="ru-RU" sz="4000" b="1" dirty="0" smtClean="0">
                <a:solidFill>
                  <a:srgbClr val="FF0000"/>
                </a:solidFill>
              </a:rPr>
            </a:br>
            <a:r>
              <a:rPr lang="ru-RU" altLang="ru-RU" sz="4000" b="1" dirty="0" smtClean="0">
                <a:solidFill>
                  <a:srgbClr val="FF0000"/>
                </a:solidFill>
              </a:rPr>
              <a:t>или обычная папка с файлами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98" y="2052867"/>
            <a:ext cx="4172494" cy="4172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47" y="2059718"/>
            <a:ext cx="4165643" cy="416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5" descr="C:\Users\Анатоль\Desktop\HvcUsCaWAnw.jpg"/>
          <p:cNvPicPr>
            <a:picLocks noChangeAspect="1" noChangeArrowheads="1"/>
          </p:cNvPicPr>
          <p:nvPr/>
        </p:nvPicPr>
        <p:blipFill>
          <a:blip r:embed="rId3" cstate="print"/>
          <a:srcRect l="19073" b="11151"/>
          <a:stretch>
            <a:fillRect/>
          </a:stretch>
        </p:blipFill>
        <p:spPr bwMode="auto">
          <a:xfrm>
            <a:off x="896794" y="310759"/>
            <a:ext cx="9758830" cy="612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3144" y="5845331"/>
            <a:ext cx="7626910" cy="76470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Что ждет нас в школе?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ru-RU" altLang="ru-RU" sz="4000" b="1" smtClean="0">
                <a:solidFill>
                  <a:srgbClr val="FF0000"/>
                </a:solidFill>
              </a:rPr>
              <a:t>Для уроков ИЗО</a:t>
            </a:r>
            <a:br>
              <a:rPr lang="ru-RU" altLang="ru-RU" sz="4000" b="1" smtClean="0">
                <a:solidFill>
                  <a:srgbClr val="FF0000"/>
                </a:solidFill>
              </a:rPr>
            </a:br>
            <a:endParaRPr lang="ru-RU" altLang="ru-RU" sz="4000" b="1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1196975"/>
            <a:ext cx="11296650" cy="40322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dirty="0"/>
              <a:t> </a:t>
            </a:r>
          </a:p>
          <a:p>
            <a:pPr eaLnBrk="1" hangingPunct="1">
              <a:defRPr/>
            </a:pPr>
            <a:r>
              <a:rPr lang="ru-RU" altLang="ru-RU" dirty="0" smtClean="0"/>
              <a:t>Папка   прозрачная на молнии.</a:t>
            </a:r>
            <a:endParaRPr lang="ru-RU" altLang="ru-RU" dirty="0"/>
          </a:p>
          <a:p>
            <a:pPr eaLnBrk="1" hangingPunct="1">
              <a:defRPr/>
            </a:pPr>
            <a:r>
              <a:rPr lang="ru-RU" altLang="ru-RU" dirty="0" smtClean="0"/>
              <a:t>Акварель.</a:t>
            </a:r>
          </a:p>
          <a:p>
            <a:pPr eaLnBrk="1" hangingPunct="1">
              <a:defRPr/>
            </a:pPr>
            <a:r>
              <a:rPr lang="ru-RU" altLang="ru-RU" dirty="0" smtClean="0"/>
              <a:t>Гуашь 12 цветов (крышки с банок снять и выбросить, краски высушить и сложить в продуктовый контейнер пластиковый прозрачный с крышкой)</a:t>
            </a:r>
            <a:endParaRPr lang="en-US" altLang="ru-RU" dirty="0"/>
          </a:p>
          <a:p>
            <a:pPr eaLnBrk="1" hangingPunct="1">
              <a:defRPr/>
            </a:pPr>
            <a:r>
              <a:rPr lang="ru-RU" altLang="ru-RU" dirty="0" smtClean="0"/>
              <a:t>Кисти размеров </a:t>
            </a:r>
            <a:r>
              <a:rPr lang="ru-RU" altLang="ru-RU" dirty="0" smtClean="0"/>
              <a:t>№</a:t>
            </a:r>
            <a:r>
              <a:rPr lang="ru-RU" altLang="ru-RU" dirty="0"/>
              <a:t> </a:t>
            </a:r>
            <a:r>
              <a:rPr lang="ru-RU" altLang="ru-RU" dirty="0" smtClean="0"/>
              <a:t>3, 6, 8</a:t>
            </a:r>
            <a:r>
              <a:rPr lang="ru-RU" altLang="ru-RU" dirty="0" smtClean="0"/>
              <a:t>. </a:t>
            </a:r>
            <a:r>
              <a:rPr lang="ru-RU" altLang="ru-RU" dirty="0"/>
              <a:t>Н</a:t>
            </a:r>
            <a:r>
              <a:rPr lang="ru-RU" altLang="ru-RU" dirty="0" smtClean="0"/>
              <a:t>атуральные: «белка», «пони» и т.п.</a:t>
            </a:r>
          </a:p>
          <a:p>
            <a:pPr eaLnBrk="1" hangingPunct="1">
              <a:defRPr/>
            </a:pPr>
            <a:r>
              <a:rPr lang="ru-RU" altLang="ru-RU" dirty="0" smtClean="0"/>
              <a:t>Бумага </a:t>
            </a:r>
            <a:r>
              <a:rPr lang="ru-RU" altLang="ru-RU" dirty="0" smtClean="0"/>
              <a:t>для </a:t>
            </a:r>
            <a:r>
              <a:rPr lang="ru-RU" altLang="ru-RU" dirty="0" smtClean="0"/>
              <a:t>рисования отдельными листами,  </a:t>
            </a:r>
            <a:r>
              <a:rPr lang="ru-RU" altLang="ru-RU" sz="2800" dirty="0" smtClean="0"/>
              <a:t>формат </a:t>
            </a:r>
            <a:r>
              <a:rPr lang="ru-RU" altLang="ru-RU" dirty="0" smtClean="0"/>
              <a:t>А4.</a:t>
            </a:r>
            <a:endParaRPr lang="ru-RU" alt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altLang="ru-RU" dirty="0" smtClean="0"/>
              <a:t> </a:t>
            </a:r>
          </a:p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5" name="Рисунок 4" descr="у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4565" y="997422"/>
            <a:ext cx="3609447" cy="202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75" y="436563"/>
            <a:ext cx="10972800" cy="1560512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en-US" altLang="ru-RU" sz="4000" smtClean="0"/>
              <a:t> </a:t>
            </a:r>
            <a:endParaRPr lang="ru-RU" altLang="ru-RU" sz="40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196975"/>
            <a:ext cx="8229600" cy="40322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dirty="0"/>
              <a:t> </a:t>
            </a:r>
            <a:r>
              <a:rPr lang="ru-RU" altLang="ru-RU" dirty="0" smtClean="0"/>
              <a:t> </a:t>
            </a:r>
            <a:r>
              <a:rPr lang="en-US" altLang="ru-RU" dirty="0" smtClean="0"/>
              <a:t>  </a:t>
            </a:r>
            <a:endParaRPr lang="ru-RU" alt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altLang="ru-RU" dirty="0" smtClean="0"/>
              <a:t> </a:t>
            </a: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828800" y="407963"/>
            <a:ext cx="8686800" cy="216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ШКОЛЬНАЯ ФОРМА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5110" name="Содержимое 2"/>
          <p:cNvSpPr txBox="1">
            <a:spLocks/>
          </p:cNvSpPr>
          <p:nvPr/>
        </p:nvSpPr>
        <p:spPr bwMode="auto">
          <a:xfrm>
            <a:off x="819150" y="1574800"/>
            <a:ext cx="109204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ru-RU" sz="3200" b="1" dirty="0"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ru-RU" sz="3200" b="1" dirty="0"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ru-RU" sz="3200" b="1" dirty="0">
                <a:latin typeface="Arial" charset="0"/>
              </a:rPr>
              <a:t>В СООТВЕТСТВИИ С РАСПОРЯЖЕНИЕМ КОМИТЕТА ПО ОБРАЗОВАНИЮ ОТ 24.04.2015 года № 2003-р </a:t>
            </a:r>
            <a:r>
              <a:rPr lang="ru-RU" sz="3200" b="1" dirty="0" smtClean="0">
                <a:latin typeface="Arial" charset="0"/>
              </a:rPr>
              <a:t/>
            </a:r>
            <a:br>
              <a:rPr lang="ru-RU" sz="3200" b="1" dirty="0" smtClean="0">
                <a:latin typeface="Arial" charset="0"/>
              </a:rPr>
            </a:br>
            <a:r>
              <a:rPr lang="ru-RU" sz="3200" b="1" dirty="0" smtClean="0">
                <a:latin typeface="Arial" charset="0"/>
              </a:rPr>
              <a:t>« </a:t>
            </a:r>
            <a:r>
              <a:rPr lang="ru-RU" sz="3200" b="1" dirty="0">
                <a:latin typeface="Arial" charset="0"/>
              </a:rPr>
              <a:t>Об установление единых требований к одежде обучающихся образовательных учреждений </a:t>
            </a:r>
            <a:r>
              <a:rPr lang="ru-RU" sz="3200" b="1" dirty="0" smtClean="0">
                <a:latin typeface="Arial" charset="0"/>
              </a:rPr>
              <a:t/>
            </a:r>
            <a:br>
              <a:rPr lang="ru-RU" sz="3200" b="1" dirty="0" smtClean="0">
                <a:latin typeface="Arial" charset="0"/>
              </a:rPr>
            </a:br>
            <a:r>
              <a:rPr lang="ru-RU" sz="3200" b="1" dirty="0" smtClean="0">
                <a:latin typeface="Arial" charset="0"/>
              </a:rPr>
              <a:t>Санкт-Петербурга» </a:t>
            </a:r>
            <a:r>
              <a:rPr lang="ru-RU" sz="3200" b="1" dirty="0">
                <a:latin typeface="Arial" charset="0"/>
              </a:rPr>
              <a:t>в школе введена  школьная форма.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WordArt 8"/>
          <p:cNvSpPr>
            <a:spLocks noChangeArrowheads="1" noChangeShapeType="1" noTextEdit="1"/>
          </p:cNvSpPr>
          <p:nvPr/>
        </p:nvSpPr>
        <p:spPr bwMode="auto">
          <a:xfrm>
            <a:off x="2989263" y="374650"/>
            <a:ext cx="6607175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n-lt"/>
                <a:ea typeface="+mn-lt"/>
                <a:cs typeface="+mn-lt"/>
              </a:rPr>
              <a:t>ШКОЛЬНАЯ ФОРМА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2299988" y="5084762"/>
            <a:ext cx="83840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3200" b="1" dirty="0"/>
              <a:t>Ф</a:t>
            </a:r>
            <a:r>
              <a:rPr lang="ru-RU" altLang="ru-RU" sz="3200" b="1" dirty="0" smtClean="0"/>
              <a:t>орма должна быть универсальна</a:t>
            </a:r>
            <a:r>
              <a:rPr lang="ru-RU" altLang="ru-RU" sz="3200" b="1" dirty="0"/>
              <a:t>, </a:t>
            </a:r>
            <a:r>
              <a:rPr lang="ru-RU" altLang="ru-RU" sz="3200" b="1" dirty="0" smtClean="0"/>
              <a:t>удобна. </a:t>
            </a:r>
            <a:endParaRPr lang="ru-RU" altLang="ru-RU" sz="3200" b="1" dirty="0"/>
          </a:p>
          <a:p>
            <a:pPr eaLnBrk="1" hangingPunct="1"/>
            <a:endParaRPr lang="ru-RU" altLang="ru-RU" sz="3200" b="1" dirty="0"/>
          </a:p>
        </p:txBody>
      </p:sp>
      <p:sp>
        <p:nvSpPr>
          <p:cNvPr id="176133" name="TextBox 11"/>
          <p:cNvSpPr txBox="1">
            <a:spLocks noChangeArrowheads="1"/>
          </p:cNvSpPr>
          <p:nvPr/>
        </p:nvSpPr>
        <p:spPr bwMode="auto">
          <a:xfrm>
            <a:off x="6597249" y="1432043"/>
            <a:ext cx="4876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dirty="0"/>
              <a:t>Для учащихся 1-4 классов </a:t>
            </a: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3200" b="1" dirty="0" smtClean="0"/>
              <a:t>это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форма синего цвета</a:t>
            </a:r>
            <a:r>
              <a:rPr lang="ru-RU" altLang="ru-RU" sz="3200" b="1" dirty="0"/>
              <a:t> </a:t>
            </a: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3200" b="1" dirty="0" smtClean="0"/>
              <a:t>любой фирмы-производителя.</a:t>
            </a:r>
            <a:endParaRPr lang="ru-RU" altLang="ru-RU" sz="3200" b="1" dirty="0"/>
          </a:p>
          <a:p>
            <a:pPr eaLnBrk="1" hangingPunct="1"/>
            <a:r>
              <a:rPr lang="ru-RU" altLang="ru-RU" sz="2000" b="1" dirty="0"/>
              <a:t> </a:t>
            </a:r>
            <a:endParaRPr lang="ru-RU" alt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8050" y="1317042"/>
            <a:ext cx="5384800" cy="329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209465" y="492307"/>
            <a:ext cx="10972800" cy="11255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dirty="0" smtClean="0">
                <a:solidFill>
                  <a:srgbClr val="FF0000"/>
                </a:solidFill>
              </a:rPr>
              <a:t/>
            </a:r>
            <a:br>
              <a:rPr lang="ru-RU" altLang="ru-RU" sz="4000" dirty="0" smtClean="0">
                <a:solidFill>
                  <a:srgbClr val="FF0000"/>
                </a:solidFill>
              </a:rPr>
            </a:br>
            <a:r>
              <a:rPr lang="ru-RU" altLang="ru-RU" sz="4400" b="1" dirty="0" smtClean="0">
                <a:solidFill>
                  <a:srgbClr val="FF0000"/>
                </a:solidFill>
              </a:rPr>
              <a:t>Сменная обувь</a:t>
            </a:r>
            <a:r>
              <a:rPr lang="ru-RU" altLang="ru-RU" sz="4400" dirty="0" smtClean="0"/>
              <a:t/>
            </a:r>
            <a:br>
              <a:rPr lang="ru-RU" altLang="ru-RU" sz="4400" dirty="0" smtClean="0"/>
            </a:br>
            <a:endParaRPr lang="ru-RU" altLang="ru-RU" sz="44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09465" y="2268130"/>
            <a:ext cx="9586762" cy="403225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altLang="ru-RU" dirty="0"/>
              <a:t> </a:t>
            </a:r>
          </a:p>
          <a:p>
            <a:pPr algn="ctr" eaLnBrk="1" hangingPunct="1">
              <a:defRPr/>
            </a:pPr>
            <a:r>
              <a:rPr lang="ru-RU" altLang="ru-RU" sz="4400" dirty="0" smtClean="0"/>
              <a:t> Удобная, желательно </a:t>
            </a:r>
            <a:br>
              <a:rPr lang="ru-RU" altLang="ru-RU" sz="4400" dirty="0" smtClean="0"/>
            </a:br>
            <a:r>
              <a:rPr lang="ru-RU" altLang="ru-RU" sz="4400" dirty="0" smtClean="0"/>
              <a:t>на светлой подошве,</a:t>
            </a:r>
            <a:br>
              <a:rPr lang="ru-RU" altLang="ru-RU" sz="4400" dirty="0" smtClean="0"/>
            </a:br>
            <a:r>
              <a:rPr lang="ru-RU" altLang="ru-RU" sz="4400" dirty="0" smtClean="0"/>
              <a:t>не оставляющая  следы на полу</a:t>
            </a:r>
          </a:p>
          <a:p>
            <a:pPr algn="ctr" eaLnBrk="1" hangingPunct="1">
              <a:defRPr/>
            </a:pPr>
            <a:r>
              <a:rPr lang="ru-RU" altLang="ru-RU" sz="4400" dirty="0" smtClean="0"/>
              <a:t>Тканевый мешок для обуви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4400" dirty="0" smtClean="0"/>
              <a:t> </a:t>
            </a:r>
          </a:p>
          <a:p>
            <a:pPr eaLnBrk="1" hangingPunct="1">
              <a:defRPr/>
            </a:pP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336" y="806948"/>
            <a:ext cx="11582400" cy="110676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Спортивная форма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9204" name="Содержимое 4"/>
          <p:cNvSpPr>
            <a:spLocks noGrp="1"/>
          </p:cNvSpPr>
          <p:nvPr>
            <p:ph idx="1"/>
          </p:nvPr>
        </p:nvSpPr>
        <p:spPr>
          <a:xfrm>
            <a:off x="694751" y="2038669"/>
            <a:ext cx="8596668" cy="3880773"/>
          </a:xfrm>
        </p:spPr>
        <p:txBody>
          <a:bodyPr>
            <a:normAutofit fontScale="85000" lnSpcReduction="20000"/>
          </a:bodyPr>
          <a:lstStyle/>
          <a:p>
            <a:pPr algn="ctr">
              <a:buFontTx/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занятий в спортивном зале учащиеся 1-11 классов должны иметь единую форму одежды: 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спортивную футболку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белого цвета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рисунка,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спортивную куртку для занятий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улице в теплое время года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спортивные брюки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темно-синего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чёрного цвета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Спортивную обувь ( кеды, кроссовки)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светлой подошве</a:t>
            </a: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Заголовок 1"/>
          <p:cNvSpPr>
            <a:spLocks noGrp="1"/>
          </p:cNvSpPr>
          <p:nvPr>
            <p:ph type="title"/>
          </p:nvPr>
        </p:nvSpPr>
        <p:spPr>
          <a:xfrm>
            <a:off x="736429" y="470263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Спортивная форма</a:t>
            </a:r>
          </a:p>
        </p:txBody>
      </p:sp>
      <p:pic>
        <p:nvPicPr>
          <p:cNvPr id="2" name="Picture 2" descr="C:\Documents and Settings\User.HOME-0325E6719B\Мои документы\img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335" y="1342095"/>
            <a:ext cx="3776662" cy="4088033"/>
          </a:xfrm>
          <a:effectLst>
            <a:softEdge rad="112500"/>
          </a:effectLst>
        </p:spPr>
      </p:pic>
      <p:pic>
        <p:nvPicPr>
          <p:cNvPr id="180229" name="Picture 4" descr="C:\Documents and Settings\User.HOME-0325E6719B\Мои документы\DHMHFlduiu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0122" y="1342095"/>
            <a:ext cx="3232150" cy="400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0230" name="Picture 5" descr="C:\Documents and Settings\User.HOME-0325E6719B\Мои документы\sp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754" y="4479798"/>
            <a:ext cx="2622774" cy="207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Уважаемые родители!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99308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Все школьные принадлежности </a:t>
            </a:r>
            <a:br>
              <a:rPr lang="ru-RU" sz="2400" dirty="0" smtClean="0"/>
            </a:br>
            <a:r>
              <a:rPr lang="ru-RU" sz="2400" dirty="0" smtClean="0"/>
              <a:t>в обязательном порядке должны быть подписаны, </a:t>
            </a:r>
            <a:br>
              <a:rPr lang="ru-RU" sz="2400" dirty="0" smtClean="0"/>
            </a:br>
            <a:r>
              <a:rPr lang="ru-RU" sz="2400" dirty="0" smtClean="0"/>
              <a:t>вещи промаркированы </a:t>
            </a:r>
            <a:br>
              <a:rPr lang="ru-RU" sz="2400" dirty="0" smtClean="0"/>
            </a:br>
            <a:r>
              <a:rPr lang="ru-RU" sz="2400" dirty="0" smtClean="0"/>
              <a:t>(Фамилия, имя ребенка, 1 класс). </a:t>
            </a:r>
            <a:br>
              <a:rPr lang="ru-RU" sz="2400" dirty="0" smtClean="0"/>
            </a:br>
            <a:r>
              <a:rPr lang="ru-RU" sz="2400" dirty="0" smtClean="0"/>
              <a:t>Рабочие тетради подписывать не надо, это сделает учитель.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17176"/>
            <a:ext cx="4272234" cy="2762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44" y="3735567"/>
            <a:ext cx="3905391" cy="27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Прямоугольник 5"/>
          <p:cNvSpPr>
            <a:spLocks noChangeArrowheads="1"/>
          </p:cNvSpPr>
          <p:nvPr/>
        </p:nvSpPr>
        <p:spPr bwMode="auto">
          <a:xfrm>
            <a:off x="374650" y="2967038"/>
            <a:ext cx="1126013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Быть готовым к школе – не значит уметь читать, писать и считать. Быть готовым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школе – значит, быть готовым всему этому научиться.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56" y="439137"/>
            <a:ext cx="4674586" cy="311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+mn-lt"/>
              </a:rPr>
              <a:t>Информацию  о школе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можно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получить:</a:t>
            </a:r>
          </a:p>
        </p:txBody>
      </p:sp>
      <p:sp>
        <p:nvSpPr>
          <p:cNvPr id="182276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 eaLnBrk="1" hangingPunct="1"/>
            <a:r>
              <a:rPr lang="ru-RU" altLang="ru-RU" sz="4400" dirty="0" smtClean="0">
                <a:solidFill>
                  <a:srgbClr val="C00000"/>
                </a:solidFill>
              </a:rPr>
              <a:t> </a:t>
            </a:r>
            <a:r>
              <a:rPr lang="en-US" altLang="ru-RU" sz="4400" dirty="0">
                <a:solidFill>
                  <a:srgbClr val="C00000"/>
                </a:solidFill>
              </a:rPr>
              <a:t>https://605spb.lenschool.ru</a:t>
            </a:r>
            <a:r>
              <a:rPr lang="ru-RU" altLang="ru-RU" sz="4400" dirty="0" smtClean="0">
                <a:solidFill>
                  <a:srgbClr val="FF0000"/>
                </a:solidFill>
              </a:rPr>
              <a:t> </a:t>
            </a:r>
            <a:r>
              <a:rPr lang="ru-RU" altLang="ru-RU" sz="4400" dirty="0" smtClean="0"/>
              <a:t> </a:t>
            </a:r>
            <a:br>
              <a:rPr lang="ru-RU" altLang="ru-RU" sz="4400" dirty="0" smtClean="0"/>
            </a:br>
            <a:r>
              <a:rPr lang="ru-RU" altLang="ru-RU" sz="4400" dirty="0" smtClean="0"/>
              <a:t>- сайт школы</a:t>
            </a:r>
          </a:p>
          <a:p>
            <a:pPr algn="ctr" eaLnBrk="1" hangingPunct="1">
              <a:buFont typeface="Arial" charset="0"/>
              <a:buNone/>
            </a:pPr>
            <a:endParaRPr lang="en-US" altLang="ru-RU" sz="4400" dirty="0" smtClean="0"/>
          </a:p>
          <a:p>
            <a:pPr algn="ctr" eaLnBrk="1" hangingPunct="1"/>
            <a:r>
              <a:rPr lang="en-US" altLang="ru-RU" sz="4400" dirty="0" smtClean="0"/>
              <a:t> </a:t>
            </a:r>
            <a:r>
              <a:rPr lang="ru-RU" altLang="ru-RU" sz="4400" dirty="0" smtClean="0">
                <a:solidFill>
                  <a:srgbClr val="C00000"/>
                </a:solidFill>
              </a:rPr>
              <a:t>599-19-19 </a:t>
            </a:r>
            <a:r>
              <a:rPr lang="ru-RU" altLang="ru-RU" sz="4400" dirty="0" smtClean="0"/>
              <a:t>–заместитель директора </a:t>
            </a:r>
            <a:br>
              <a:rPr lang="ru-RU" altLang="ru-RU" sz="4400" dirty="0" smtClean="0"/>
            </a:br>
            <a:r>
              <a:rPr lang="ru-RU" altLang="ru-RU" sz="4400" dirty="0" smtClean="0"/>
              <a:t>по УВР начальной школы </a:t>
            </a:r>
            <a:br>
              <a:rPr lang="ru-RU" altLang="ru-RU" sz="4400" dirty="0" smtClean="0"/>
            </a:br>
            <a:r>
              <a:rPr lang="ru-RU" altLang="ru-RU" sz="4400" dirty="0" smtClean="0"/>
              <a:t>Мария </a:t>
            </a:r>
            <a:r>
              <a:rPr lang="ru-RU" altLang="ru-RU" sz="4400" dirty="0"/>
              <a:t>В</a:t>
            </a:r>
            <a:r>
              <a:rPr lang="ru-RU" altLang="ru-RU" sz="4400" dirty="0" smtClean="0"/>
              <a:t>итальевна </a:t>
            </a:r>
            <a:r>
              <a:rPr lang="ru-RU" altLang="ru-RU" sz="4400" dirty="0" err="1" smtClean="0"/>
              <a:t>Щавинская</a:t>
            </a:r>
            <a:endParaRPr lang="ru-RU" alt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en-US" altLang="ru-RU" dirty="0" smtClean="0"/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Содержимое 2"/>
          <p:cNvSpPr>
            <a:spLocks noGrp="1"/>
          </p:cNvSpPr>
          <p:nvPr>
            <p:ph idx="1"/>
          </p:nvPr>
        </p:nvSpPr>
        <p:spPr>
          <a:xfrm>
            <a:off x="1077913" y="984250"/>
            <a:ext cx="10515600" cy="52212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Уважаемые родители! </a:t>
            </a:r>
          </a:p>
          <a:p>
            <a:pPr algn="just"/>
            <a:r>
              <a:rPr lang="ru-RU" sz="2400" b="1" dirty="0" smtClean="0"/>
              <a:t>В связи с карантинными мероприятиями и невозможностью провести родительские собрания, мы предлагаем Вам информацию, которая поможет подготовить вашего ребенка </a:t>
            </a:r>
            <a:br>
              <a:rPr lang="ru-RU" sz="2400" b="1" dirty="0" smtClean="0"/>
            </a:br>
            <a:r>
              <a:rPr lang="ru-RU" sz="2400" b="1" dirty="0" smtClean="0"/>
              <a:t>к торжественному моменту поступления в школу.</a:t>
            </a:r>
          </a:p>
          <a:p>
            <a:pPr algn="just"/>
            <a:r>
              <a:rPr lang="ru-RU" sz="2400" b="1" dirty="0" smtClean="0"/>
              <a:t>Родительские собрания по классам планируются на конец августа. Дату и время мы сообщим заранее. Так как формирование первых классов продолжается, списки </a:t>
            </a:r>
            <a:br>
              <a:rPr lang="ru-RU" sz="2400" b="1" dirty="0" smtClean="0"/>
            </a:br>
            <a:r>
              <a:rPr lang="ru-RU" sz="2400" b="1" dirty="0" smtClean="0"/>
              <a:t>по классам будут размещены на стенде школы перед родительскими собраниями после 20 августа 2020.</a:t>
            </a:r>
          </a:p>
          <a:p>
            <a:pPr algn="just"/>
            <a:r>
              <a:rPr lang="ru-RU" sz="2400" b="1" dirty="0" smtClean="0"/>
              <a:t>Медицинскую карту ребенка необходимо подготовить </a:t>
            </a:r>
            <a:br>
              <a:rPr lang="ru-RU" sz="2400" b="1" dirty="0" smtClean="0"/>
            </a:br>
            <a:r>
              <a:rPr lang="ru-RU" sz="2400" b="1" dirty="0" smtClean="0"/>
              <a:t>к медицинскому осмотру (ориентировочные даты 28-31 августа)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4"/>
          <p:cNvSpPr>
            <a:spLocks noChangeArrowheads="1"/>
          </p:cNvSpPr>
          <p:nvPr/>
        </p:nvSpPr>
        <p:spPr bwMode="auto">
          <a:xfrm>
            <a:off x="77970" y="1064529"/>
            <a:ext cx="62198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 smtClean="0">
                <a:cs typeface="Arial" charset="0"/>
              </a:rPr>
              <a:t> </a:t>
            </a:r>
            <a:r>
              <a:rPr lang="ru-RU" altLang="ru-RU" sz="2000" b="1" dirty="0">
                <a:cs typeface="Arial" charset="0"/>
              </a:rPr>
              <a:t>Начало занятий – 1 </a:t>
            </a:r>
            <a:r>
              <a:rPr lang="ru-RU" altLang="ru-RU" sz="2000" b="1" dirty="0" smtClean="0">
                <a:cs typeface="Arial" charset="0"/>
              </a:rPr>
              <a:t>сентября</a:t>
            </a:r>
            <a:endParaRPr lang="ru-RU" altLang="ru-RU" sz="2000" b="1" dirty="0">
              <a:cs typeface="Arial" charset="0"/>
            </a:endParaRPr>
          </a:p>
          <a:p>
            <a:pPr algn="ctr" eaLnBrk="1" hangingPunct="1"/>
            <a:r>
              <a:rPr lang="ru-RU" altLang="ru-RU" sz="2000" b="1" dirty="0">
                <a:cs typeface="Arial" charset="0"/>
              </a:rPr>
              <a:t>Окончание занятий – 25 мая в начальной школе</a:t>
            </a:r>
          </a:p>
          <a:p>
            <a:pPr algn="ctr" eaLnBrk="1" hangingPunct="1"/>
            <a:r>
              <a:rPr lang="ru-RU" altLang="ru-RU" sz="2000" b="1" dirty="0">
                <a:cs typeface="Arial" charset="0"/>
              </a:rPr>
              <a:t> </a:t>
            </a:r>
          </a:p>
          <a:p>
            <a:pPr algn="ctr" eaLnBrk="1" hangingPunct="1"/>
            <a:r>
              <a:rPr lang="ru-RU" altLang="ru-RU" sz="2000" b="1" dirty="0">
                <a:cs typeface="Arial" charset="0"/>
              </a:rPr>
              <a:t>Учебный год разделён на четверти</a:t>
            </a:r>
          </a:p>
        </p:txBody>
      </p:sp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2408691" y="331349"/>
            <a:ext cx="60579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n-lt"/>
                <a:ea typeface="+mn-lt"/>
                <a:cs typeface="+mn-lt"/>
              </a:rPr>
              <a:t>РЕЖИМ РАБОТЫ ШКОЛЫ</a:t>
            </a:r>
          </a:p>
        </p:txBody>
      </p:sp>
      <p:sp>
        <p:nvSpPr>
          <p:cNvPr id="155654" name="TextBox 13"/>
          <p:cNvSpPr txBox="1">
            <a:spLocks noChangeArrowheads="1"/>
          </p:cNvSpPr>
          <p:nvPr/>
        </p:nvSpPr>
        <p:spPr bwMode="auto">
          <a:xfrm>
            <a:off x="4694238" y="3213100"/>
            <a:ext cx="72009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endParaRPr lang="ru-RU" altLang="ru-RU" sz="1600" b="1" dirty="0">
              <a:latin typeface="Times New Roman" pitchFamily="18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Каникулы:</a:t>
            </a:r>
          </a:p>
          <a:p>
            <a:pPr eaLnBrk="1" hangingPunct="1"/>
            <a:r>
              <a:rPr lang="ru-RU" altLang="ru-RU" sz="1600" b="1" dirty="0">
                <a:latin typeface="Times New Roman" pitchFamily="18" charset="0"/>
                <a:cs typeface="Arial" charset="0"/>
              </a:rPr>
              <a:t>осенние – 1 неделя,     зимние – 2 недели,</a:t>
            </a:r>
          </a:p>
          <a:p>
            <a:pPr eaLnBrk="1" hangingPunct="1"/>
            <a:r>
              <a:rPr lang="ru-RU" altLang="ru-RU" sz="1600" b="1" dirty="0">
                <a:latin typeface="Times New Roman" pitchFamily="18" charset="0"/>
                <a:cs typeface="Arial" charset="0"/>
              </a:rPr>
              <a:t>весенние – 1 неделя,    летние – 3 месяца.</a:t>
            </a:r>
          </a:p>
          <a:p>
            <a:pPr eaLnBrk="1" hangingPunct="1"/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Дополнительные каникулы для первоклассников</a:t>
            </a:r>
            <a:r>
              <a:rPr lang="ru-RU" altLang="ru-RU" sz="1600" b="1" dirty="0">
                <a:latin typeface="Times New Roman" pitchFamily="18" charset="0"/>
                <a:cs typeface="Arial" charset="0"/>
              </a:rPr>
              <a:t> – 1 неделя  в феврале. </a:t>
            </a:r>
          </a:p>
          <a:p>
            <a:pPr eaLnBrk="1" hangingPunct="1">
              <a:buFontTx/>
              <a:buChar char="•"/>
            </a:pPr>
            <a:r>
              <a:rPr lang="ru-RU" altLang="ru-RU" sz="1600" b="1" dirty="0">
                <a:latin typeface="Times New Roman" pitchFamily="18" charset="0"/>
                <a:cs typeface="Arial" charset="0"/>
              </a:rPr>
              <a:t>  1-4 классы занимаются в режиме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5-дневной учебной недели</a:t>
            </a:r>
            <a:r>
              <a:rPr lang="ru-RU" altLang="ru-RU" sz="1600" b="1" dirty="0">
                <a:latin typeface="Times New Roman" pitchFamily="18" charset="0"/>
                <a:cs typeface="Arial" charset="0"/>
              </a:rPr>
              <a:t>.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Продолжительность уроков в 1 классе: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b="1" dirty="0">
                <a:latin typeface="Times New Roman" pitchFamily="18" charset="0"/>
                <a:cs typeface="Arial" charset="0"/>
              </a:rPr>
              <a:t>35 минут</a:t>
            </a:r>
            <a:r>
              <a:rPr lang="en-US" altLang="ru-RU" sz="1600" b="1" dirty="0"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Arial" charset="0"/>
              </a:rPr>
              <a:t> - сентябрь-декабрь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b="1" dirty="0">
                <a:latin typeface="Times New Roman" pitchFamily="18" charset="0"/>
                <a:cs typeface="Arial" charset="0"/>
              </a:rPr>
              <a:t>40 минут - январь - май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latin typeface="Times New Roman" pitchFamily="18" charset="0"/>
                <a:cs typeface="Arial" charset="0"/>
              </a:rPr>
              <a:t>  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Начало учебных занятий в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9.00</a:t>
            </a:r>
            <a:endParaRPr lang="ru-RU" altLang="ru-RU" sz="1600" b="1" dirty="0">
              <a:solidFill>
                <a:srgbClr val="C000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latin typeface="Times New Roman" pitchFamily="18" charset="0"/>
                <a:cs typeface="Arial" charset="0"/>
              </a:rPr>
              <a:t> У первоклассников  4 урока, один раз в неделю  -5 уроков.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Окончание занятий </a:t>
            </a:r>
            <a:r>
              <a:rPr lang="ru-RU" altLang="ru-RU" sz="1600" b="1" dirty="0">
                <a:latin typeface="Times New Roman" pitchFamily="18" charset="0"/>
                <a:cs typeface="Arial" charset="0"/>
              </a:rPr>
              <a:t>– </a:t>
            </a:r>
            <a:r>
              <a:rPr lang="ru-RU" altLang="ru-RU" sz="1600" b="1" dirty="0" smtClean="0">
                <a:latin typeface="Times New Roman" pitchFamily="18" charset="0"/>
                <a:cs typeface="Arial" charset="0"/>
              </a:rPr>
              <a:t>12.50 </a:t>
            </a:r>
            <a:r>
              <a:rPr lang="ru-RU" altLang="ru-RU" sz="1600" b="1" dirty="0">
                <a:latin typeface="Times New Roman" pitchFamily="18" charset="0"/>
                <a:cs typeface="Arial" charset="0"/>
              </a:rPr>
              <a:t>и </a:t>
            </a:r>
            <a:r>
              <a:rPr lang="ru-RU" altLang="ru-RU" sz="1600" b="1" dirty="0" smtClean="0">
                <a:latin typeface="Times New Roman" pitchFamily="18" charset="0"/>
                <a:cs typeface="Arial" charset="0"/>
              </a:rPr>
              <a:t>13.45 </a:t>
            </a:r>
            <a:endParaRPr lang="ru-RU" altLang="ru-RU" sz="1600" b="1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59" y="1106575"/>
            <a:ext cx="3832157" cy="2570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" y="2969342"/>
            <a:ext cx="3853549" cy="3198446"/>
          </a:xfrm>
          <a:prstGeom prst="rect">
            <a:avLst/>
          </a:prstGeom>
        </p:spPr>
      </p:pic>
    </p:spTree>
  </p:cSld>
  <p:clrMapOvr>
    <a:masterClrMapping/>
  </p:clrMapOvr>
  <p:transition spd="slow" advTm="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5" grpId="1"/>
      <p:bldP spid="3072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912813" y="304800"/>
            <a:ext cx="102425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Учебная нагрузка ученика 1 класса - 21 час в неделю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4 часа – Обучение грамоте (литературное чтение)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5 часов – Письмо (русский язык)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4 часа – Математика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2 часа – Окружающий мир </a:t>
            </a:r>
          </a:p>
          <a:p>
            <a:pPr eaLnBrk="1" hangingPunct="1"/>
            <a:endParaRPr lang="ru-RU" altLang="ru-RU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1 час – ИЗО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1 час -  Музыка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1 час – Технология (труд)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3 часа – Физкультура</a:t>
            </a: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endParaRPr lang="ru-RU" alt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99" y="1807256"/>
            <a:ext cx="4480955" cy="4597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012950" y="444772"/>
            <a:ext cx="69135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charset="0"/>
                <a:cs typeface="Arial" charset="0"/>
              </a:rPr>
              <a:t>Обучение в начальной школе ведется</a:t>
            </a:r>
          </a:p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charset="0"/>
                <a:cs typeface="Arial" charset="0"/>
              </a:rPr>
              <a:t>по учебно-методическому комплексу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«Начальная школа </a:t>
            </a:r>
            <a:r>
              <a:rPr lang="en-US" altLang="ru-R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XXI </a:t>
            </a:r>
            <a:r>
              <a:rPr lang="ru-RU" altLang="ru-R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века». </a:t>
            </a:r>
            <a:br>
              <a:rPr lang="ru-RU" altLang="ru-R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altLang="ru-R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Все учебники первоклассники получат в школе.</a:t>
            </a:r>
            <a:endParaRPr lang="ru-RU" altLang="ru-RU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ru-RU" altLang="ru-RU" sz="2400" b="1" dirty="0">
                <a:latin typeface="Arial" charset="0"/>
                <a:cs typeface="Arial" charset="0"/>
              </a:rPr>
              <a:t>  </a:t>
            </a:r>
          </a:p>
          <a:p>
            <a:pPr eaLnBrk="1" hangingPunct="1"/>
            <a:r>
              <a:rPr lang="ru-RU" altLang="ru-RU" b="1" dirty="0">
                <a:latin typeface="Arial" charset="0"/>
                <a:cs typeface="Arial" charset="0"/>
              </a:rPr>
              <a:t> </a:t>
            </a:r>
            <a:r>
              <a:rPr lang="ru-RU" altLang="ru-RU" dirty="0">
                <a:latin typeface="Arial" charset="0"/>
                <a:cs typeface="Arial" charset="0"/>
              </a:rPr>
              <a:t/>
            </a:r>
            <a:br>
              <a:rPr lang="ru-RU" altLang="ru-RU" dirty="0">
                <a:latin typeface="Arial" charset="0"/>
                <a:cs typeface="Arial" charset="0"/>
              </a:rPr>
            </a:b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07" y="1742604"/>
            <a:ext cx="6413316" cy="4809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27063" y="584200"/>
            <a:ext cx="1054576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4000" dirty="0">
                <a:solidFill>
                  <a:srgbClr val="FF0000"/>
                </a:solidFill>
                <a:latin typeface="Arial" charset="0"/>
                <a:cs typeface="Arial" charset="0"/>
              </a:rPr>
              <a:t>Уважаемые родители! </a:t>
            </a:r>
          </a:p>
          <a:p>
            <a:pPr algn="just" eaLnBrk="1" hangingPunct="1"/>
            <a:r>
              <a:rPr lang="ru-RU" sz="2800" dirty="0">
                <a:latin typeface="Arial" charset="0"/>
                <a:cs typeface="Arial" charset="0"/>
              </a:rPr>
              <a:t>• Сотрудничайте с учителем и с пониманием относитесь </a:t>
            </a:r>
            <a:r>
              <a:rPr lang="ru-RU" sz="2800" dirty="0" smtClean="0">
                <a:latin typeface="Arial" charset="0"/>
                <a:cs typeface="Arial" charset="0"/>
              </a:rPr>
              <a:t/>
            </a:r>
            <a:br>
              <a:rPr lang="ru-RU" sz="2800" dirty="0" smtClean="0">
                <a:latin typeface="Arial" charset="0"/>
                <a:cs typeface="Arial" charset="0"/>
              </a:rPr>
            </a:br>
            <a:r>
              <a:rPr lang="ru-RU" sz="2800" dirty="0" smtClean="0">
                <a:latin typeface="Arial" charset="0"/>
                <a:cs typeface="Arial" charset="0"/>
              </a:rPr>
              <a:t>к </a:t>
            </a:r>
            <a:r>
              <a:rPr lang="ru-RU" sz="2800" dirty="0">
                <a:latin typeface="Arial" charset="0"/>
                <a:cs typeface="Arial" charset="0"/>
              </a:rPr>
              <a:t>тому, что кажется Вам непривычным в учёбе Вашего ребёнка: он живёт и учится в другое время, в других условиях. </a:t>
            </a:r>
          </a:p>
          <a:p>
            <a:pPr algn="just" eaLnBrk="1" hangingPunct="1"/>
            <a:r>
              <a:rPr lang="ru-RU" sz="2800" dirty="0">
                <a:latin typeface="Arial" charset="0"/>
                <a:cs typeface="Arial" charset="0"/>
              </a:rPr>
              <a:t>• Поддержите ребёнка, если он стремится высказать </a:t>
            </a:r>
            <a:r>
              <a:rPr lang="ru-RU" sz="2800" dirty="0" smtClean="0">
                <a:latin typeface="Arial" charset="0"/>
                <a:cs typeface="Arial" charset="0"/>
              </a:rPr>
              <a:t/>
            </a:r>
            <a:br>
              <a:rPr lang="ru-RU" sz="2800" dirty="0" smtClean="0">
                <a:latin typeface="Arial" charset="0"/>
                <a:cs typeface="Arial" charset="0"/>
              </a:rPr>
            </a:br>
            <a:r>
              <a:rPr lang="ru-RU" sz="2800" dirty="0" smtClean="0">
                <a:latin typeface="Arial" charset="0"/>
                <a:cs typeface="Arial" charset="0"/>
              </a:rPr>
              <a:t>и </a:t>
            </a:r>
            <a:r>
              <a:rPr lang="ru-RU" sz="2800" dirty="0">
                <a:latin typeface="Arial" charset="0"/>
                <a:cs typeface="Arial" charset="0"/>
              </a:rPr>
              <a:t>аргументировать свою точку зрения. </a:t>
            </a:r>
          </a:p>
          <a:p>
            <a:pPr algn="just" eaLnBrk="1" hangingPunct="1"/>
            <a:r>
              <a:rPr lang="ru-RU" sz="2800" dirty="0">
                <a:latin typeface="Arial" charset="0"/>
                <a:cs typeface="Arial" charset="0"/>
              </a:rPr>
              <a:t>• Поймите и примите то, что Вашего ребёнка будут учить </a:t>
            </a:r>
            <a:r>
              <a:rPr lang="ru-RU" sz="2800" dirty="0" smtClean="0">
                <a:latin typeface="Arial" charset="0"/>
                <a:cs typeface="Arial" charset="0"/>
              </a:rPr>
              <a:t>не </a:t>
            </a:r>
            <a:r>
              <a:rPr lang="ru-RU" sz="2800" dirty="0">
                <a:latin typeface="Arial" charset="0"/>
                <a:cs typeface="Arial" charset="0"/>
              </a:rPr>
              <a:t>так, как учили Вас: не заучивать и пересказывать материал, </a:t>
            </a:r>
            <a:r>
              <a:rPr lang="ru-RU" sz="2800" dirty="0" smtClean="0">
                <a:latin typeface="Arial" charset="0"/>
                <a:cs typeface="Arial" charset="0"/>
              </a:rPr>
              <a:t/>
            </a:r>
            <a:br>
              <a:rPr lang="ru-RU" sz="2800" dirty="0" smtClean="0">
                <a:latin typeface="Arial" charset="0"/>
                <a:cs typeface="Arial" charset="0"/>
              </a:rPr>
            </a:br>
            <a:r>
              <a:rPr lang="ru-RU" sz="2800" dirty="0" smtClean="0">
                <a:latin typeface="Arial" charset="0"/>
                <a:cs typeface="Arial" charset="0"/>
              </a:rPr>
              <a:t>а </a:t>
            </a:r>
            <a:r>
              <a:rPr lang="ru-RU" sz="2800" dirty="0">
                <a:latin typeface="Arial" charset="0"/>
                <a:cs typeface="Arial" charset="0"/>
              </a:rPr>
              <a:t>самостоятельно открывать новое, понимать и использовать в учебной деятельности. </a:t>
            </a:r>
          </a:p>
          <a:p>
            <a:pPr algn="just" eaLnBrk="1" hangingPunct="1"/>
            <a:r>
              <a:rPr lang="ru-RU" sz="2800" dirty="0">
                <a:latin typeface="Arial" charset="0"/>
                <a:cs typeface="Arial" charset="0"/>
              </a:rPr>
              <a:t>• Поддержите инициативу ребёнка, его стремление быть самостоятельным.</a:t>
            </a:r>
            <a:endParaRPr lang="ru-RU" altLang="ru-RU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27063" y="584200"/>
            <a:ext cx="105457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solidFill>
                  <a:srgbClr val="FF0000"/>
                </a:solidFill>
                <a:latin typeface="Arial" charset="0"/>
                <a:cs typeface="Arial" charset="0"/>
              </a:rPr>
              <a:t>Критерии готовности к школе: </a:t>
            </a:r>
          </a:p>
          <a:p>
            <a:pPr algn="ctr" eaLnBrk="1" hangingPunct="1"/>
            <a:endParaRPr lang="ru-RU" sz="3200" b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3200">
                <a:latin typeface="Arial" charset="0"/>
                <a:cs typeface="Arial" charset="0"/>
              </a:rPr>
              <a:t>физическая,</a:t>
            </a:r>
          </a:p>
          <a:p>
            <a:pPr eaLnBrk="1" hangingPunct="1"/>
            <a:endParaRPr lang="ru-RU" sz="320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3200">
                <a:latin typeface="Arial" charset="0"/>
                <a:cs typeface="Arial" charset="0"/>
              </a:rPr>
              <a:t>нравственная,</a:t>
            </a:r>
          </a:p>
          <a:p>
            <a:pPr eaLnBrk="1" hangingPunct="1"/>
            <a:endParaRPr lang="ru-RU" sz="320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3200">
                <a:latin typeface="Arial" charset="0"/>
                <a:cs typeface="Arial" charset="0"/>
              </a:rPr>
              <a:t>психологическая, </a:t>
            </a:r>
          </a:p>
          <a:p>
            <a:pPr eaLnBrk="1" hangingPunct="1">
              <a:buFont typeface="Wingdings" pitchFamily="2" charset="2"/>
              <a:buChar char="Ø"/>
            </a:pPr>
            <a:endParaRPr lang="ru-RU" sz="320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3200">
                <a:latin typeface="Arial" charset="0"/>
                <a:cs typeface="Arial" charset="0"/>
              </a:rPr>
              <a:t>мыслительная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 descr="у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9747" y="1322363"/>
            <a:ext cx="6834691" cy="455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99844" y="865777"/>
            <a:ext cx="105854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ru-RU" altLang="ru-RU" sz="5400" b="1" dirty="0">
                <a:solidFill>
                  <a:srgbClr val="C00000"/>
                </a:solidFill>
                <a:latin typeface="Arial" charset="0"/>
                <a:cs typeface="Arial" charset="0"/>
              </a:rPr>
              <a:t>Примерный набор канцелярских принадлежностей </a:t>
            </a:r>
            <a:r>
              <a:rPr lang="ru-RU" altLang="ru-RU" sz="5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5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altLang="ru-RU" sz="5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для </a:t>
            </a:r>
            <a:r>
              <a:rPr lang="ru-RU" altLang="ru-RU" sz="5400" b="1" dirty="0">
                <a:solidFill>
                  <a:srgbClr val="C00000"/>
                </a:solidFill>
                <a:latin typeface="Arial" charset="0"/>
                <a:cs typeface="Arial" charset="0"/>
              </a:rPr>
              <a:t>первоклассника</a:t>
            </a:r>
            <a:r>
              <a:rPr lang="ru-RU" altLang="ru-RU" sz="5400" b="1" dirty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5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ru-RU" altLang="ru-RU" sz="5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577</Words>
  <Application>Microsoft Office PowerPoint</Application>
  <PresentationFormat>Широкоэкранный</PresentationFormat>
  <Paragraphs>134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Calibri</vt:lpstr>
      <vt:lpstr>Impact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Шариковая ручка</vt:lpstr>
      <vt:lpstr>Презентация PowerPoint</vt:lpstr>
      <vt:lpstr>Ластик</vt:lpstr>
      <vt:lpstr> Линейка</vt:lpstr>
      <vt:lpstr>Тетради</vt:lpstr>
      <vt:lpstr>Презентация PowerPoint</vt:lpstr>
      <vt:lpstr>Папка для тетрадей</vt:lpstr>
      <vt:lpstr> Для уроков технологии</vt:lpstr>
      <vt:lpstr>Презентация PowerPoint</vt:lpstr>
      <vt:lpstr> Для уроков ИЗО </vt:lpstr>
      <vt:lpstr>  </vt:lpstr>
      <vt:lpstr>Презентация PowerPoint</vt:lpstr>
      <vt:lpstr> Сменная обувь </vt:lpstr>
      <vt:lpstr>Спортивная форма</vt:lpstr>
      <vt:lpstr>Спортивная форма</vt:lpstr>
      <vt:lpstr>Уважаемые родители!</vt:lpstr>
      <vt:lpstr>Презентация PowerPoint</vt:lpstr>
      <vt:lpstr>Информацию  о школе  можно получить: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109</cp:revision>
  <dcterms:created xsi:type="dcterms:W3CDTF">2014-05-15T10:56:10Z</dcterms:created>
  <dcterms:modified xsi:type="dcterms:W3CDTF">2020-05-26T11:02:53Z</dcterms:modified>
</cp:coreProperties>
</file>