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81" r:id="rId3"/>
    <p:sldId id="296" r:id="rId4"/>
    <p:sldId id="258" r:id="rId5"/>
    <p:sldId id="297" r:id="rId6"/>
    <p:sldId id="272" r:id="rId7"/>
    <p:sldId id="273" r:id="rId8"/>
    <p:sldId id="260" r:id="rId9"/>
    <p:sldId id="298" r:id="rId10"/>
    <p:sldId id="262" r:id="rId11"/>
    <p:sldId id="276" r:id="rId12"/>
    <p:sldId id="267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280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1" autoAdjust="0"/>
    <p:restoredTop sz="94729" autoAdjust="0"/>
  </p:normalViewPr>
  <p:slideViewPr>
    <p:cSldViewPr>
      <p:cViewPr>
        <p:scale>
          <a:sx n="70" d="100"/>
          <a:sy n="70" d="100"/>
        </p:scale>
        <p:origin x="-1974" y="-4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microsoft.com/office/2007/relationships/hdphoto" Target="../media/hdphoto1.wdp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microsoft.com/office/2007/relationships/hdphoto" Target="../media/hdphoto1.wdp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accent2"/>
                </a:solidFill>
              </a:rPr>
              <a:t>ЕГЭ-2022</a:t>
            </a:r>
            <a:br>
              <a:rPr lang="ru-RU" sz="6000" dirty="0" smtClean="0">
                <a:solidFill>
                  <a:schemeClr val="accent2"/>
                </a:solidFill>
              </a:rPr>
            </a:br>
            <a:r>
              <a:rPr lang="ru-RU" sz="6000" dirty="0" smtClean="0">
                <a:solidFill>
                  <a:schemeClr val="accent2"/>
                </a:solidFill>
              </a:rPr>
              <a:t>по биологии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Задания, требования и изменения</a:t>
            </a:r>
            <a:endParaRPr lang="ru-RU" sz="3200" dirty="0">
              <a:solidFill>
                <a:schemeClr val="accent2"/>
              </a:solidFill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1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2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sz="2200" dirty="0" smtClean="0"/>
              <a:t>Экзаменационная работа содержит </a:t>
            </a:r>
            <a:r>
              <a:rPr lang="ru-RU" sz="2200" dirty="0" smtClean="0">
                <a:solidFill>
                  <a:schemeClr val="accent2"/>
                </a:solidFill>
              </a:rPr>
              <a:t>28</a:t>
            </a:r>
            <a:r>
              <a:rPr lang="ru-RU" sz="2200" dirty="0" smtClean="0"/>
              <a:t> заданий</a:t>
            </a:r>
          </a:p>
          <a:p>
            <a:endParaRPr lang="ru-RU" sz="2200" dirty="0" smtClean="0"/>
          </a:p>
          <a:p>
            <a:r>
              <a:rPr lang="ru-RU" sz="2200" dirty="0" smtClean="0"/>
              <a:t>№ 1-21 – Часть 1. Содержит 21 задание:</a:t>
            </a:r>
          </a:p>
          <a:p>
            <a:pPr>
              <a:buNone/>
            </a:pPr>
            <a:r>
              <a:rPr lang="ru-RU" sz="2200" dirty="0" smtClean="0"/>
              <a:t>6 – с множественным выбором ответов из предложенного списка;</a:t>
            </a:r>
          </a:p>
          <a:p>
            <a:pPr>
              <a:buNone/>
            </a:pPr>
            <a:r>
              <a:rPr lang="ru-RU" sz="2200" dirty="0" smtClean="0"/>
              <a:t>7 – на установление соответствия элементов двух множеств;</a:t>
            </a:r>
          </a:p>
          <a:p>
            <a:pPr>
              <a:buNone/>
            </a:pPr>
            <a:r>
              <a:rPr lang="ru-RU" sz="2200" dirty="0" smtClean="0"/>
              <a:t>4 – на установление последовательности систематических таксонов, биологических объектов, процессов, явлений;</a:t>
            </a:r>
          </a:p>
          <a:p>
            <a:pPr>
              <a:buNone/>
            </a:pPr>
            <a:r>
              <a:rPr lang="ru-RU" sz="2200" dirty="0" smtClean="0"/>
              <a:t>4 – с ответом в виде числа или слова (словосочетания).</a:t>
            </a:r>
          </a:p>
          <a:p>
            <a:pPr marL="402336" lvl="1" indent="0">
              <a:buNone/>
            </a:pPr>
            <a:endParaRPr lang="ru-RU" sz="2200" dirty="0" smtClean="0"/>
          </a:p>
          <a:p>
            <a:pPr marL="402336" lvl="1" indent="0">
              <a:buNone/>
            </a:pPr>
            <a:r>
              <a:rPr lang="ru-RU" sz="2200" dirty="0" smtClean="0"/>
              <a:t>Максимальное количество баллов – 38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00808"/>
            <a:ext cx="8856984" cy="4325112"/>
          </a:xfrm>
        </p:spPr>
        <p:txBody>
          <a:bodyPr>
            <a:noAutofit/>
          </a:bodyPr>
          <a:lstStyle/>
          <a:p>
            <a:r>
              <a:rPr lang="ru-RU" sz="2400" dirty="0" smtClean="0"/>
              <a:t>№ 22-28 – Часть 2. Содержит 7 заданий с развернутым ответом</a:t>
            </a:r>
          </a:p>
          <a:p>
            <a:endParaRPr lang="ru-RU" sz="2400" dirty="0" smtClean="0"/>
          </a:p>
          <a:p>
            <a:pPr marL="365760" lvl="1" indent="-256032">
              <a:buClr>
                <a:schemeClr val="accent3"/>
              </a:buClr>
              <a:buNone/>
            </a:pPr>
            <a:r>
              <a:rPr lang="ru-RU" sz="2400" dirty="0" smtClean="0"/>
              <a:t>Максимальное количество баллов – 21</a:t>
            </a:r>
          </a:p>
          <a:p>
            <a:pPr>
              <a:buNone/>
            </a:pPr>
            <a:endParaRPr lang="ru-RU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536" y="1844824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Прогнозирование результатов биологического эксперимента. </a:t>
            </a:r>
            <a:r>
              <a:rPr lang="ru-RU" sz="2400" i="1" dirty="0" smtClean="0"/>
              <a:t> Множественный выбор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51520" y="3140968"/>
            <a:ext cx="36004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ru-RU" sz="2800" dirty="0" smtClean="0">
                <a:solidFill>
                  <a:schemeClr val="accent2"/>
                </a:solidFill>
              </a:rPr>
              <a:t>Это новое </a:t>
            </a:r>
          </a:p>
          <a:p>
            <a:pPr marL="0" lvl="1"/>
            <a:r>
              <a:rPr lang="ru-RU" sz="2800" dirty="0" smtClean="0">
                <a:solidFill>
                  <a:schemeClr val="accent2"/>
                </a:solidFill>
              </a:rPr>
              <a:t>задание </a:t>
            </a:r>
          </a:p>
          <a:p>
            <a:pPr marL="0" lvl="1"/>
            <a:r>
              <a:rPr lang="ru-RU" sz="2800" dirty="0" smtClean="0">
                <a:solidFill>
                  <a:schemeClr val="accent2"/>
                </a:solidFill>
              </a:rPr>
              <a:t>в КИМ-2022</a:t>
            </a:r>
          </a:p>
          <a:p>
            <a:endParaRPr lang="ru-RU" dirty="0"/>
          </a:p>
        </p:txBody>
      </p:sp>
      <p:pic>
        <p:nvPicPr>
          <p:cNvPr id="1026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2924944"/>
            <a:ext cx="6293346" cy="3080427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</p:pic>
      <p:grpSp>
        <p:nvGrpSpPr>
          <p:cNvPr id="10" name="Группа 9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1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2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Задания №5-8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536" y="1844824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Тематический блок «Клетка как биологическая система», «Организм как биологическая система».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2924944"/>
            <a:ext cx="871296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/>
            <a:r>
              <a:rPr lang="ru-RU" sz="2800" dirty="0" smtClean="0">
                <a:solidFill>
                  <a:schemeClr val="accent2"/>
                </a:solidFill>
              </a:rPr>
              <a:t>Задания №5-8 в КИМ-2022 соответствуют заданиям №4, 5, 7, 8 КИМ-2021.</a:t>
            </a:r>
          </a:p>
          <a:p>
            <a:pPr marL="0" lvl="1" algn="just"/>
            <a:endParaRPr lang="ru-RU" sz="2800" dirty="0">
              <a:solidFill>
                <a:schemeClr val="accent2"/>
              </a:solidFill>
            </a:endParaRPr>
          </a:p>
          <a:p>
            <a:pPr marL="0" lvl="1" algn="just"/>
            <a:r>
              <a:rPr lang="ru-RU" sz="2800" dirty="0" smtClean="0">
                <a:solidFill>
                  <a:schemeClr val="accent2"/>
                </a:solidFill>
              </a:rPr>
              <a:t>Изменились способы записи ответа.</a:t>
            </a:r>
          </a:p>
          <a:p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1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2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№5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1556792"/>
            <a:ext cx="89644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Клетка/организм как биологическая система. Строение клетки, метаболизм. Жизненный цикл клетки. Селекция. Биотехнология. </a:t>
            </a:r>
            <a:r>
              <a:rPr lang="ru-RU" sz="2200" i="1" dirty="0" smtClean="0"/>
              <a:t>Анализ рисунка или схемы</a:t>
            </a:r>
            <a:endParaRPr lang="ru-RU" sz="2200" dirty="0"/>
          </a:p>
        </p:txBody>
      </p:sp>
      <p:pic>
        <p:nvPicPr>
          <p:cNvPr id="1026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2708920"/>
            <a:ext cx="5184576" cy="3788668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251520" y="3212976"/>
            <a:ext cx="30243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accent2"/>
                </a:solidFill>
              </a:rPr>
              <a:t>Нужно выбрать верный ответ из числа предложенных</a:t>
            </a:r>
            <a:endParaRPr lang="ru-RU" sz="2200" dirty="0">
              <a:solidFill>
                <a:schemeClr val="accent2"/>
              </a:solidFill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1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2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№6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1556792"/>
            <a:ext cx="88569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Клетка/организм как биологическая система. Строение клетки,</a:t>
            </a:r>
          </a:p>
          <a:p>
            <a:pPr algn="ctr"/>
            <a:r>
              <a:rPr lang="ru-RU" sz="2200" dirty="0" smtClean="0"/>
              <a:t>метаболизм. Жизненный цикл клетки. Селекция. Биотехнология. </a:t>
            </a:r>
            <a:r>
              <a:rPr lang="ru-RU" sz="2200" i="1" dirty="0" smtClean="0"/>
              <a:t>Установление соответствия (с рисунком)</a:t>
            </a:r>
            <a:endParaRPr lang="ru-RU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251520" y="3573016"/>
            <a:ext cx="302433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accent2"/>
                </a:solidFill>
              </a:rPr>
              <a:t>Нужно установить соответствие и записать ответ в виде последовательности чисел</a:t>
            </a:r>
            <a:endParaRPr lang="ru-RU" sz="2200" dirty="0">
              <a:solidFill>
                <a:schemeClr val="accent2"/>
              </a:solidFill>
            </a:endParaRPr>
          </a:p>
        </p:txBody>
      </p:sp>
      <p:pic>
        <p:nvPicPr>
          <p:cNvPr id="2050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10693" y="2803455"/>
            <a:ext cx="5863291" cy="3641083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10" name="Группа 9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1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2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№7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1412776"/>
            <a:ext cx="88924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Организм/клетка как биологическая система. Селекция. Биотехнология. Строение клетки, метаболизм. Жизненный</a:t>
            </a:r>
          </a:p>
          <a:p>
            <a:pPr algn="ctr"/>
            <a:r>
              <a:rPr lang="ru-RU" sz="2200" dirty="0" smtClean="0"/>
              <a:t>цикл клетки. </a:t>
            </a:r>
            <a:r>
              <a:rPr lang="ru-RU" sz="2200" i="1" dirty="0" smtClean="0"/>
              <a:t>Множественный выбор (с рисунком и без рисунка)</a:t>
            </a:r>
            <a:endParaRPr lang="ru-RU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179512" y="2564904"/>
            <a:ext cx="87849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accent2"/>
                </a:solidFill>
              </a:rPr>
              <a:t>Нужно выбрать 3 верных ответа из 6 предложенных</a:t>
            </a:r>
            <a:endParaRPr lang="ru-RU" sz="2200" dirty="0">
              <a:solidFill>
                <a:schemeClr val="accent2"/>
              </a:solidFill>
            </a:endParaRPr>
          </a:p>
        </p:txBody>
      </p:sp>
      <p:pic>
        <p:nvPicPr>
          <p:cNvPr id="3074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140968"/>
            <a:ext cx="4248472" cy="3096344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pic>
        <p:nvPicPr>
          <p:cNvPr id="3075" name="Picture 3" descr="C:\Users\yuklyukvina\Desktop\Безымянный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3140968"/>
            <a:ext cx="4248472" cy="3096344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11" name="Группа 10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2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3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6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№7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098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132856"/>
            <a:ext cx="4104456" cy="2619375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pic>
        <p:nvPicPr>
          <p:cNvPr id="4099" name="Picture 3" descr="C:\Users\yuklyukvina\Desktop\Безымянный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2132856"/>
            <a:ext cx="4502918" cy="266429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12" name="Группа 11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3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4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6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№8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1556792"/>
            <a:ext cx="89644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Организм/клетка как биологическая система. Селекция. Биотехнология. Строение клетки, метаболизм. Жизненный</a:t>
            </a:r>
          </a:p>
          <a:p>
            <a:pPr algn="ctr"/>
            <a:r>
              <a:rPr lang="ru-RU" sz="2200" dirty="0" smtClean="0"/>
              <a:t>цикл клетки. </a:t>
            </a:r>
            <a:r>
              <a:rPr lang="ru-RU" sz="2200" i="1" dirty="0" smtClean="0"/>
              <a:t>Установление последовательности (без рисунка)</a:t>
            </a:r>
            <a:endParaRPr lang="ru-RU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107504" y="3212976"/>
            <a:ext cx="331236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accent2"/>
                </a:solidFill>
              </a:rPr>
              <a:t>В ответе нужно записать </a:t>
            </a:r>
          </a:p>
          <a:p>
            <a:r>
              <a:rPr lang="ru-RU" sz="2200" dirty="0" smtClean="0">
                <a:solidFill>
                  <a:schemeClr val="accent2"/>
                </a:solidFill>
              </a:rPr>
              <a:t>определенную последовательность чисел </a:t>
            </a:r>
            <a:endParaRPr lang="ru-RU" sz="2200" dirty="0">
              <a:solidFill>
                <a:schemeClr val="accent2"/>
              </a:solidFill>
            </a:endParaRPr>
          </a:p>
        </p:txBody>
      </p:sp>
      <p:pic>
        <p:nvPicPr>
          <p:cNvPr id="5122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52587" y="2708920"/>
            <a:ext cx="6150683" cy="2952328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10" name="Группа 9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1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2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№22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1556792"/>
            <a:ext cx="89644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Применение биологических знаний и умений в практических ситуациях (анализ биологического эксперимента)</a:t>
            </a:r>
            <a:endParaRPr lang="ru-RU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107504" y="2564904"/>
            <a:ext cx="396044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accent2"/>
                </a:solidFill>
              </a:rPr>
              <a:t>В задании №22 КИМ-2022 проверяют знания и умения</a:t>
            </a:r>
          </a:p>
          <a:p>
            <a:r>
              <a:rPr lang="ru-RU" sz="2200" dirty="0" smtClean="0">
                <a:solidFill>
                  <a:schemeClr val="accent2"/>
                </a:solidFill>
              </a:rPr>
              <a:t>в рамках планирования, проведения и анализа результата эксперимента.</a:t>
            </a:r>
          </a:p>
          <a:p>
            <a:r>
              <a:rPr lang="ru-RU" sz="2200" dirty="0" smtClean="0">
                <a:solidFill>
                  <a:schemeClr val="accent2"/>
                </a:solidFill>
              </a:rPr>
              <a:t>Максимальный балл за выполненное задание теперь 3 (ранее – 2) </a:t>
            </a:r>
            <a:endParaRPr lang="ru-RU" sz="2200" dirty="0">
              <a:solidFill>
                <a:schemeClr val="accent2"/>
              </a:solidFill>
            </a:endParaRPr>
          </a:p>
        </p:txBody>
      </p:sp>
      <p:pic>
        <p:nvPicPr>
          <p:cNvPr id="6146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2535429"/>
            <a:ext cx="5058097" cy="338552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10" name="Группа 9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1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2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43136"/>
            <a:ext cx="8496944" cy="4325112"/>
          </a:xfrm>
        </p:spPr>
        <p:txBody>
          <a:bodyPr>
            <a:noAutofit/>
          </a:bodyPr>
          <a:lstStyle/>
          <a:p>
            <a:pPr lvl="0" algn="just"/>
            <a:r>
              <a:rPr lang="ru-RU" sz="2400" dirty="0" smtClean="0"/>
              <a:t>Исключили задание на дополнение схемы (линия 1). Вместо него включили задание на прогнозирование результатов эксперимента из области физиологии клеток и организмов разных царств живой природы (линия 2).</a:t>
            </a:r>
          </a:p>
          <a:p>
            <a:pPr lvl="0" algn="just"/>
            <a:endParaRPr lang="ru-RU" sz="2400" dirty="0" smtClean="0"/>
          </a:p>
          <a:p>
            <a:pPr algn="just"/>
            <a:r>
              <a:rPr lang="ru-RU" sz="2400" dirty="0" smtClean="0"/>
              <a:t>Задачи по генетике из части 1 (линия 6) перенесли на позиции линии 4.</a:t>
            </a:r>
          </a:p>
          <a:p>
            <a:pPr lvl="0">
              <a:buNone/>
            </a:pPr>
            <a:endParaRPr lang="ru-RU" sz="2400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1371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2021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43136"/>
            <a:ext cx="8496944" cy="4325112"/>
          </a:xfrm>
        </p:spPr>
        <p:txBody>
          <a:bodyPr>
            <a:noAutofit/>
          </a:bodyPr>
          <a:lstStyle/>
          <a:p>
            <a:pPr lvl="0" algn="just"/>
            <a:r>
              <a:rPr lang="ru-RU" sz="2400" dirty="0" smtClean="0"/>
              <a:t>Задания по темам «Клетка как биологическая система» и «Организм как биологическая система» объединили в один модуль (линии 5-8). По каждой теме включили по два задания.</a:t>
            </a:r>
          </a:p>
          <a:p>
            <a:pPr lvl="0" algn="just"/>
            <a:endParaRPr lang="ru-RU" sz="2400" dirty="0" smtClean="0"/>
          </a:p>
          <a:p>
            <a:pPr lvl="0" algn="just"/>
            <a:r>
              <a:rPr lang="ru-RU" sz="2400" dirty="0" smtClean="0"/>
              <a:t>В части 2 изменили практико-ориентированные задания (линия 22). Теперь они проверяют планирование и проведение эксперимента, а также анализ его результатов. Повысили балл за эти задания. Теперь он 3, а не 2. 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Время </a:t>
            </a:r>
            <a:endParaRPr lang="ru-RU" dirty="0"/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 smtClean="0"/>
              <a:t>Первичный </a:t>
            </a:r>
            <a:r>
              <a:rPr lang="ru-RU" dirty="0"/>
              <a:t>балл</a:t>
            </a:r>
          </a:p>
          <a:p>
            <a:r>
              <a:rPr lang="ru-RU" dirty="0" smtClean="0"/>
              <a:t>Содержательные разделы </a:t>
            </a:r>
            <a:r>
              <a:rPr lang="ru-RU" dirty="0"/>
              <a:t>предмета</a:t>
            </a:r>
          </a:p>
          <a:p>
            <a:r>
              <a:rPr lang="ru-RU" dirty="0" smtClean="0"/>
              <a:t>Задания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3 часа 55 минут (235 минут)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dirty="0" smtClean="0"/>
              <a:t>5 часов 25 минут (325 минут) </a:t>
            </a: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Не предусмотрено 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балл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Максимальный первичный балл – 59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2132856"/>
          <a:ext cx="8136135" cy="42367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/>
                <a:gridCol w="2016224"/>
                <a:gridCol w="201545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 заданий в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Биология как наука. Методы научного познания</a:t>
                      </a:r>
                      <a:endParaRPr lang="ru-RU" sz="2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Клетка как биологическая система</a:t>
                      </a:r>
                      <a:endParaRPr lang="ru-RU" sz="2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8-9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5-4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Организм как биологическая система</a:t>
                      </a:r>
                      <a:endParaRPr lang="ru-RU" sz="2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4-5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Система и многообразие органического мира</a:t>
                      </a:r>
                      <a:endParaRPr lang="ru-RU" sz="2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4-6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2132856"/>
          <a:ext cx="8136135" cy="31699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/>
                <a:gridCol w="2016224"/>
                <a:gridCol w="201545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 заданий в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Организм человека и его здоровье</a:t>
                      </a:r>
                      <a:endParaRPr lang="ru-RU" sz="2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4-6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Эволюция живой природы</a:t>
                      </a:r>
                      <a:endParaRPr lang="ru-RU" sz="2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3-5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Экосистемы и присущие им</a:t>
                      </a:r>
                    </a:p>
                    <a:p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закономерности</a:t>
                      </a:r>
                      <a:endParaRPr lang="ru-RU" sz="2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3-5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940</TotalTime>
  <Words>618</Words>
  <Application>Microsoft Office PowerPoint</Application>
  <PresentationFormat>Экран (4:3)</PresentationFormat>
  <Paragraphs>132</Paragraphs>
  <Slides>20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Городская</vt:lpstr>
      <vt:lpstr>ЕГЭ-2022 по биологии</vt:lpstr>
      <vt:lpstr>Изменения в КИМ ЕГЭ-2022</vt:lpstr>
      <vt:lpstr>Изменения в КИМ ЕГЭ-2022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Содержательные разделы</vt:lpstr>
      <vt:lpstr>Задания</vt:lpstr>
      <vt:lpstr>Задания</vt:lpstr>
      <vt:lpstr>Задание №2</vt:lpstr>
      <vt:lpstr>Задания №5-8</vt:lpstr>
      <vt:lpstr>Задание №5</vt:lpstr>
      <vt:lpstr>Задание №6</vt:lpstr>
      <vt:lpstr>Задание №7</vt:lpstr>
      <vt:lpstr>Задание №7</vt:lpstr>
      <vt:lpstr>Задание №8</vt:lpstr>
      <vt:lpstr>Задание №22</vt:lpstr>
      <vt:lpstr>Сравнение КИМ-2022 с КИМ-2021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Sony</cp:lastModifiedBy>
  <cp:revision>172</cp:revision>
  <dcterms:created xsi:type="dcterms:W3CDTF">2020-08-31T10:23:09Z</dcterms:created>
  <dcterms:modified xsi:type="dcterms:W3CDTF">2021-10-22T15:31:17Z</dcterms:modified>
</cp:coreProperties>
</file>