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81" r:id="rId3"/>
    <p:sldId id="292" r:id="rId4"/>
    <p:sldId id="293" r:id="rId5"/>
    <p:sldId id="294" r:id="rId6"/>
    <p:sldId id="258" r:id="rId7"/>
    <p:sldId id="259" r:id="rId8"/>
    <p:sldId id="272" r:id="rId9"/>
    <p:sldId id="273" r:id="rId10"/>
    <p:sldId id="283" r:id="rId11"/>
    <p:sldId id="262" r:id="rId12"/>
    <p:sldId id="267" r:id="rId13"/>
    <p:sldId id="300" r:id="rId14"/>
    <p:sldId id="301" r:id="rId15"/>
    <p:sldId id="280" r:id="rId16"/>
    <p:sldId id="302" r:id="rId17"/>
    <p:sldId id="303" r:id="rId18"/>
    <p:sldId id="30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manova" initials="r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1" autoAdjust="0"/>
    <p:restoredTop sz="94729" autoAdjust="0"/>
  </p:normalViewPr>
  <p:slideViewPr>
    <p:cSldViewPr>
      <p:cViewPr>
        <p:scale>
          <a:sx n="70" d="100"/>
          <a:sy n="70" d="100"/>
        </p:scale>
        <p:origin x="-126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CABE97-5705-4F21-A1D4-3FCFE4CFE936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EBC866-641B-49AF-9177-622A2DF6A4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7551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27010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1359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1359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1359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2701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27010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27010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4617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135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132856"/>
            <a:ext cx="8458200" cy="1470025"/>
          </a:xfrm>
        </p:spPr>
        <p:txBody>
          <a:bodyPr>
            <a:noAutofit/>
          </a:bodyPr>
          <a:lstStyle/>
          <a:p>
            <a:r>
              <a:rPr lang="ru-RU" sz="6000" smtClean="0">
                <a:solidFill>
                  <a:schemeClr val="accent2"/>
                </a:solidFill>
              </a:rPr>
              <a:t>ЕГЭ-2022</a:t>
            </a:r>
            <a:r>
              <a:rPr lang="ru-RU" sz="6000" dirty="0" smtClean="0">
                <a:solidFill>
                  <a:schemeClr val="accent2"/>
                </a:solidFill>
              </a:rPr>
              <a:t/>
            </a:r>
            <a:br>
              <a:rPr lang="ru-RU" sz="6000" dirty="0" smtClean="0">
                <a:solidFill>
                  <a:schemeClr val="accent2"/>
                </a:solidFill>
              </a:rPr>
            </a:br>
            <a:r>
              <a:rPr lang="ru-RU" sz="6000" dirty="0" smtClean="0">
                <a:solidFill>
                  <a:schemeClr val="accent2"/>
                </a:solidFill>
              </a:rPr>
              <a:t>по обществознанию</a:t>
            </a:r>
            <a:endParaRPr lang="ru-RU" sz="6000" dirty="0">
              <a:solidFill>
                <a:schemeClr val="accent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2"/>
                </a:solidFill>
              </a:rPr>
              <a:t>Задания, требования и изменения</a:t>
            </a:r>
            <a:endParaRPr lang="ru-RU" sz="3200" dirty="0">
              <a:solidFill>
                <a:schemeClr val="accent2"/>
              </a:solidFill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169696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Содержательные разделы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9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0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  <p:graphicFrame>
        <p:nvGraphicFramePr>
          <p:cNvPr id="13" name="Объект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433535"/>
              </p:ext>
            </p:extLst>
          </p:nvPr>
        </p:nvGraphicFramePr>
        <p:xfrm>
          <a:off x="467544" y="1916832"/>
          <a:ext cx="8352159" cy="347472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213434"/>
                <a:gridCol w="2069757"/>
                <a:gridCol w="206896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Разделы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Кол-во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заданий в КИМ-2022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Кол-во заданий в КИМ-2021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smtClean="0"/>
                        <a:t>Человек</a:t>
                      </a:r>
                      <a:r>
                        <a:rPr lang="ru-RU" sz="2000" baseline="0" dirty="0" smtClean="0"/>
                        <a:t> и общество</a:t>
                      </a:r>
                      <a:endParaRPr lang="ru-RU" sz="20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4 (8)</a:t>
                      </a:r>
                      <a:r>
                        <a:rPr lang="ru-RU" sz="2000" baseline="30000" dirty="0" smtClean="0"/>
                        <a:t>1</a:t>
                      </a:r>
                      <a:endParaRPr lang="ru-RU" sz="20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5 (8)</a:t>
                      </a:r>
                      <a:r>
                        <a:rPr lang="ru-RU" sz="2000" baseline="30000" dirty="0" smtClean="0"/>
                        <a:t>2</a:t>
                      </a:r>
                      <a:endParaRPr lang="ru-RU" sz="20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smtClean="0"/>
                        <a:t>Экономика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4 (8)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6 (9)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Социальные отношения</a:t>
                      </a:r>
                      <a:endParaRPr lang="ru-RU" sz="20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3 (8)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4 (7)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Политики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3 (8)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5 (8)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Правовое регулирование общественных отношений</a:t>
                      </a:r>
                      <a:r>
                        <a:rPr kumimoji="0" lang="ru-RU" sz="20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0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РФ</a:t>
                      </a:r>
                      <a:endParaRPr kumimoji="0" lang="ru-RU" sz="20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7 (1)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5 (8)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23528" y="5661248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aseline="30000" dirty="0" smtClean="0"/>
              <a:t>1</a:t>
            </a:r>
            <a:r>
              <a:rPr lang="ru-RU" dirty="0" smtClean="0"/>
              <a:t> В зависимости от содержания составного задания 17-20</a:t>
            </a:r>
            <a:endParaRPr lang="ru-RU" baseline="30000" dirty="0" smtClean="0"/>
          </a:p>
          <a:p>
            <a:r>
              <a:rPr lang="ru-RU" baseline="30000" dirty="0" smtClean="0"/>
              <a:t>2</a:t>
            </a:r>
            <a:r>
              <a:rPr lang="ru-RU" dirty="0" smtClean="0"/>
              <a:t> В зависимости от тематики составного задания 21-24</a:t>
            </a:r>
            <a:endParaRPr lang="ru-RU" baseline="30000" dirty="0"/>
          </a:p>
        </p:txBody>
      </p:sp>
    </p:spTree>
    <p:extLst>
      <p:ext uri="{BB962C8B-B14F-4D97-AF65-F5344CB8AC3E}">
        <p14:creationId xmlns:p14="http://schemas.microsoft.com/office/powerpoint/2010/main" val="422020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06680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Задания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325112"/>
          </a:xfrm>
        </p:spPr>
        <p:txBody>
          <a:bodyPr>
            <a:noAutofit/>
          </a:bodyPr>
          <a:lstStyle/>
          <a:p>
            <a:pPr marL="109728" indent="0" algn="just">
              <a:buNone/>
            </a:pPr>
            <a:r>
              <a:rPr lang="ru-RU" sz="2400" dirty="0" smtClean="0"/>
              <a:t>Экзаменационная работа содержит </a:t>
            </a:r>
            <a:r>
              <a:rPr lang="ru-RU" sz="2400" dirty="0" smtClean="0">
                <a:solidFill>
                  <a:schemeClr val="accent2"/>
                </a:solidFill>
              </a:rPr>
              <a:t>25</a:t>
            </a:r>
            <a:r>
              <a:rPr lang="ru-RU" sz="2400" dirty="0" smtClean="0"/>
              <a:t> заданий</a:t>
            </a:r>
          </a:p>
          <a:p>
            <a:pPr algn="just"/>
            <a:endParaRPr lang="ru-RU" sz="2400" dirty="0" smtClean="0"/>
          </a:p>
          <a:p>
            <a:pPr algn="just"/>
            <a:r>
              <a:rPr lang="ru-RU" sz="2400" dirty="0" smtClean="0"/>
              <a:t>№ 1-16 – Часть 1. Содержит 16 заданий с кратким ответом</a:t>
            </a:r>
          </a:p>
          <a:p>
            <a:pPr algn="just"/>
            <a:endParaRPr lang="ru-RU" sz="2400" dirty="0" smtClean="0"/>
          </a:p>
          <a:p>
            <a:pPr marL="365760" lvl="1" indent="-256032" algn="just">
              <a:buClr>
                <a:schemeClr val="accent3"/>
              </a:buClr>
              <a:buNone/>
            </a:pPr>
            <a:r>
              <a:rPr lang="ru-RU" sz="2400" dirty="0" smtClean="0"/>
              <a:t>Максимальное количество баллов – 29</a:t>
            </a:r>
          </a:p>
          <a:p>
            <a:pPr marL="109728" indent="0" algn="just">
              <a:buNone/>
            </a:pPr>
            <a:endParaRPr lang="ru-RU" sz="2400" dirty="0" smtClean="0"/>
          </a:p>
          <a:p>
            <a:pPr algn="just"/>
            <a:r>
              <a:rPr lang="ru-RU" sz="2400" dirty="0" smtClean="0"/>
              <a:t>№ 17-25 – Часть 2. Содержит 9 заданий с развернутым ответом</a:t>
            </a:r>
          </a:p>
          <a:p>
            <a:pPr algn="just"/>
            <a:endParaRPr lang="ru-RU" sz="2400" dirty="0" smtClean="0"/>
          </a:p>
          <a:p>
            <a:pPr marL="365760" lvl="1" indent="-256032" algn="just">
              <a:buClr>
                <a:schemeClr val="accent3"/>
              </a:buClr>
              <a:buFont typeface="Georgia"/>
              <a:buChar char="•"/>
            </a:pPr>
            <a:r>
              <a:rPr lang="ru-RU" sz="2400" dirty="0" smtClean="0"/>
              <a:t>Максимальное количество баллов – 28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2020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Задание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№21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Анализ графика спроса и предложения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07504" y="2708920"/>
            <a:ext cx="302433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92608" lvl="1" indent="0">
              <a:spcBef>
                <a:spcPts val="0"/>
              </a:spcBef>
              <a:buNone/>
            </a:pPr>
            <a:r>
              <a:rPr lang="ru-RU" sz="2000" dirty="0" smtClean="0">
                <a:solidFill>
                  <a:schemeClr val="accent2"/>
                </a:solidFill>
              </a:rPr>
              <a:t>За основу взяли измененную модель задания №10 из КИМ-2021. </a:t>
            </a:r>
          </a:p>
          <a:p>
            <a:pPr marL="292608" lvl="1" indent="0">
              <a:spcBef>
                <a:spcPts val="0"/>
              </a:spcBef>
              <a:buNone/>
            </a:pPr>
            <a:r>
              <a:rPr lang="ru-RU" sz="2000" dirty="0" smtClean="0">
                <a:solidFill>
                  <a:schemeClr val="accent2"/>
                </a:solidFill>
              </a:rPr>
              <a:t>Вместо краткого ответа дается развернутый.</a:t>
            </a:r>
          </a:p>
        </p:txBody>
      </p:sp>
      <p:pic>
        <p:nvPicPr>
          <p:cNvPr id="1028" name="Picture 4" descr="C:\Users\yuklyukvina\Desktop\Безымянный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2564903"/>
            <a:ext cx="5687566" cy="2847239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</p:pic>
      <p:grpSp>
        <p:nvGrpSpPr>
          <p:cNvPr id="9" name="Группа 8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11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2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5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1398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Задание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№23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943136"/>
            <a:ext cx="8445624" cy="4325112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ru-RU" dirty="0" smtClean="0"/>
              <a:t>Конституция РФ и законодательство РФ</a:t>
            </a:r>
          </a:p>
          <a:p>
            <a:pPr marL="0" lvl="0" indent="0" algn="ctr">
              <a:buNone/>
            </a:pPr>
            <a:endParaRPr lang="ru-RU" dirty="0" smtClean="0"/>
          </a:p>
          <a:p>
            <a:pPr marL="0" lvl="0" indent="0">
              <a:buNone/>
            </a:pPr>
            <a:r>
              <a:rPr lang="ru-RU" dirty="0" smtClean="0"/>
              <a:t>    </a:t>
            </a:r>
            <a:r>
              <a:rPr lang="ru-RU" sz="2400" dirty="0" smtClean="0">
                <a:solidFill>
                  <a:schemeClr val="accent2"/>
                </a:solidFill>
              </a:rPr>
              <a:t>Это новое </a:t>
            </a:r>
          </a:p>
          <a:p>
            <a:pPr marL="0" lvl="0" indent="0">
              <a:buNone/>
            </a:pPr>
            <a:r>
              <a:rPr lang="ru-RU" sz="2400" dirty="0" smtClean="0">
                <a:solidFill>
                  <a:schemeClr val="accent2"/>
                </a:solidFill>
              </a:rPr>
              <a:t>     задание в </a:t>
            </a:r>
          </a:p>
          <a:p>
            <a:pPr marL="0" lvl="0" indent="0">
              <a:buNone/>
            </a:pPr>
            <a:r>
              <a:rPr lang="ru-RU" sz="2400" dirty="0" smtClean="0">
                <a:solidFill>
                  <a:schemeClr val="accent2"/>
                </a:solidFill>
              </a:rPr>
              <a:t>     КИМ-2022. </a:t>
            </a:r>
          </a:p>
        </p:txBody>
      </p:sp>
      <p:pic>
        <p:nvPicPr>
          <p:cNvPr id="7" name="Picture 2" descr="C:\Users\yuklyukvina\Desktop\Безымянный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2852936"/>
            <a:ext cx="6239145" cy="2448272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</p:pic>
      <p:grpSp>
        <p:nvGrpSpPr>
          <p:cNvPr id="8" name="Группа 7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9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0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5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1398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Задания №24-25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Составление плана и элементы </a:t>
            </a:r>
          </a:p>
          <a:p>
            <a:pPr algn="ctr">
              <a:buNone/>
            </a:pPr>
            <a:r>
              <a:rPr lang="ru-RU" dirty="0" smtClean="0"/>
              <a:t>мини-сочинения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-180528" y="2996952"/>
            <a:ext cx="352839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92608" lvl="1" indent="0" algn="just">
              <a:spcBef>
                <a:spcPts val="0"/>
              </a:spcBef>
              <a:buNone/>
            </a:pPr>
            <a:r>
              <a:rPr lang="ru-RU" sz="2000" dirty="0" smtClean="0">
                <a:solidFill>
                  <a:schemeClr val="accent2"/>
                </a:solidFill>
              </a:rPr>
              <a:t>Задание №28 из КИМ-2021 преобразовали в задания №24-25.</a:t>
            </a:r>
          </a:p>
          <a:p>
            <a:pPr marL="292608" lvl="1" indent="0" algn="just">
              <a:spcBef>
                <a:spcPts val="0"/>
              </a:spcBef>
              <a:buNone/>
            </a:pPr>
            <a:endParaRPr lang="ru-RU" sz="2000" dirty="0" smtClean="0">
              <a:solidFill>
                <a:schemeClr val="accent2"/>
              </a:solidFill>
            </a:endParaRPr>
          </a:p>
          <a:p>
            <a:pPr marL="292608" lvl="1" indent="0" algn="just">
              <a:spcBef>
                <a:spcPts val="0"/>
              </a:spcBef>
              <a:buNone/>
            </a:pPr>
            <a:r>
              <a:rPr lang="ru-RU" sz="2000" dirty="0" smtClean="0">
                <a:solidFill>
                  <a:schemeClr val="accent2"/>
                </a:solidFill>
              </a:rPr>
              <a:t>Теперь пишется не только план, но и мини-сочинение. </a:t>
            </a:r>
          </a:p>
        </p:txBody>
      </p:sp>
      <p:pic>
        <p:nvPicPr>
          <p:cNvPr id="3074" name="Picture 2" descr="C:\Users\yuklyukvina\Desktop\Безымянный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76342" y="2996952"/>
            <a:ext cx="5516138" cy="3447586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</p:pic>
      <p:grpSp>
        <p:nvGrpSpPr>
          <p:cNvPr id="9" name="Группа 8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11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2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5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1398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Сравнение КИМ-2022 с КИМ-2021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Autofit/>
          </a:bodyPr>
          <a:lstStyle/>
          <a:p>
            <a:pPr algn="just"/>
            <a:r>
              <a:rPr lang="ru-RU" dirty="0" smtClean="0"/>
              <a:t>Задания, которые поменяли нумерацию:</a:t>
            </a:r>
            <a:endParaRPr lang="ru-RU" dirty="0"/>
          </a:p>
        </p:txBody>
      </p:sp>
      <p:graphicFrame>
        <p:nvGraphicFramePr>
          <p:cNvPr id="8" name="Объект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8505808"/>
              </p:ext>
            </p:extLst>
          </p:nvPr>
        </p:nvGraphicFramePr>
        <p:xfrm>
          <a:off x="467544" y="2564904"/>
          <a:ext cx="8229600" cy="32004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2022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smtClean="0"/>
                        <a:t>г.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2021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smtClean="0"/>
                        <a:t>г.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2 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4 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3 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5 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4 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6 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5 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7 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6 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8 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9" name="Группа 8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10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1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302368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Сравнение КИМ-2022 с КИМ-2021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Autofit/>
          </a:bodyPr>
          <a:lstStyle/>
          <a:p>
            <a:pPr algn="just"/>
            <a:r>
              <a:rPr lang="ru-RU" dirty="0" smtClean="0"/>
              <a:t>Задания, которые поменяли нумерацию:</a:t>
            </a:r>
            <a:endParaRPr lang="ru-RU" dirty="0"/>
          </a:p>
        </p:txBody>
      </p:sp>
      <p:graphicFrame>
        <p:nvGraphicFramePr>
          <p:cNvPr id="8" name="Объект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8505808"/>
              </p:ext>
            </p:extLst>
          </p:nvPr>
        </p:nvGraphicFramePr>
        <p:xfrm>
          <a:off x="467544" y="2564904"/>
          <a:ext cx="8229600" cy="32004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2022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smtClean="0"/>
                        <a:t>г.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2021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smtClean="0"/>
                        <a:t>г.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7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9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8 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11 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9 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12 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10 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13 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11 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15 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12 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16 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9" name="Группа 8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10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1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302368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Сравнение КИМ-2022 с КИМ-2021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Autofit/>
          </a:bodyPr>
          <a:lstStyle/>
          <a:p>
            <a:pPr algn="just"/>
            <a:r>
              <a:rPr lang="ru-RU" dirty="0" smtClean="0"/>
              <a:t>Задания, которые поменяли нумерацию:</a:t>
            </a:r>
            <a:endParaRPr lang="ru-RU" dirty="0"/>
          </a:p>
        </p:txBody>
      </p:sp>
      <p:graphicFrame>
        <p:nvGraphicFramePr>
          <p:cNvPr id="8" name="Объект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8505808"/>
              </p:ext>
            </p:extLst>
          </p:nvPr>
        </p:nvGraphicFramePr>
        <p:xfrm>
          <a:off x="467544" y="2564904"/>
          <a:ext cx="8229600" cy="32004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2022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smtClean="0"/>
                        <a:t>г.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202</a:t>
                      </a:r>
                      <a:r>
                        <a:rPr lang="ru-RU" sz="2400" baseline="0" dirty="0" smtClean="0"/>
                        <a:t>1 </a:t>
                      </a:r>
                      <a:r>
                        <a:rPr lang="ru-RU" sz="2400" dirty="0" smtClean="0"/>
                        <a:t>г.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13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14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14 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17 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15 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18 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16 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19 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17 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21 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18 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22 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9" name="Группа 8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10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1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302368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Сравнение КИМ-2022 с КИМ-2021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Autofit/>
          </a:bodyPr>
          <a:lstStyle/>
          <a:p>
            <a:pPr algn="just"/>
            <a:r>
              <a:rPr lang="ru-RU" dirty="0" smtClean="0"/>
              <a:t>Задания, которые поменяли нумерацию:</a:t>
            </a:r>
            <a:endParaRPr lang="ru-RU" dirty="0"/>
          </a:p>
        </p:txBody>
      </p:sp>
      <p:graphicFrame>
        <p:nvGraphicFramePr>
          <p:cNvPr id="8" name="Объект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8505808"/>
              </p:ext>
            </p:extLst>
          </p:nvPr>
        </p:nvGraphicFramePr>
        <p:xfrm>
          <a:off x="467544" y="2564904"/>
          <a:ext cx="8229600" cy="310896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2022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smtClean="0"/>
                        <a:t>г.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2021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smtClean="0"/>
                        <a:t>г.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19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23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20 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24 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21 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10 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22 задание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(макс.</a:t>
                      </a:r>
                      <a:r>
                        <a:rPr lang="ru-RU" sz="2400" baseline="0" dirty="0" smtClean="0"/>
                        <a:t> балл 4) </a:t>
                      </a:r>
                      <a:endParaRPr lang="ru-RU" sz="24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27 задание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(макс.</a:t>
                      </a:r>
                      <a:r>
                        <a:rPr lang="ru-RU" sz="2400" baseline="0" dirty="0" smtClean="0"/>
                        <a:t> балл 3) </a:t>
                      </a:r>
                      <a:endParaRPr lang="ru-RU" sz="24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24</a:t>
                      </a:r>
                      <a:r>
                        <a:rPr lang="ru-RU" sz="2400" baseline="0" dirty="0" smtClean="0"/>
                        <a:t> и 25</a:t>
                      </a:r>
                      <a:r>
                        <a:rPr lang="ru-RU" sz="2400" dirty="0" smtClean="0"/>
                        <a:t> задания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28 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9" name="Группа 8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10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1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302368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Изменения в КИМ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ЕГЭ-2022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Autofit/>
          </a:bodyPr>
          <a:lstStyle/>
          <a:p>
            <a:pPr algn="just"/>
            <a:r>
              <a:rPr lang="ru-RU" dirty="0" smtClean="0"/>
              <a:t>Исключили задания 1, 2, 20 по нумерации КИМ 2021.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Задание 10 с кратким ответом на анализ графика спроса и предложения преобразовали в задание 21 с развернутым ответом.</a:t>
            </a:r>
          </a:p>
          <a:p>
            <a:endParaRPr lang="ru-RU" dirty="0" smtClean="0"/>
          </a:p>
          <a:p>
            <a:endParaRPr lang="ru-RU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117297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Изменения в КИМ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ЕГЭ-2022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Autofit/>
          </a:bodyPr>
          <a:lstStyle/>
          <a:p>
            <a:pPr algn="just"/>
            <a:r>
              <a:rPr lang="ru-RU" dirty="0" smtClean="0"/>
              <a:t>Устранили одинаковые по проверяемым знаниям задания в части 2: задания 22 и 26 исключили, задания 25.1 и 23 сохранили в составном задании к тексту.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Увеличили максимальный балл с 3 до 4 за </a:t>
            </a:r>
            <a:r>
              <a:rPr lang="ru-RU" dirty="0" smtClean="0"/>
              <a:t>задание-задачу </a:t>
            </a:r>
            <a:r>
              <a:rPr lang="ru-RU" dirty="0" smtClean="0"/>
              <a:t>22.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117297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Изменения в КИМ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ЕГЭ-2022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Autofit/>
          </a:bodyPr>
          <a:lstStyle/>
          <a:p>
            <a:pPr algn="just"/>
            <a:r>
              <a:rPr lang="ru-RU" dirty="0" smtClean="0"/>
              <a:t>Исключили альтернативное задание 29, где нужно было написать мини-сочинение.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В часть 2 включили задание 23 с развернутым ответом по Конституции и законодательству.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117297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Изменения в КИМ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ЕГЭ-2022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325112"/>
          </a:xfrm>
        </p:spPr>
        <p:txBody>
          <a:bodyPr>
            <a:noAutofit/>
          </a:bodyPr>
          <a:lstStyle/>
          <a:p>
            <a:pPr algn="just"/>
            <a:r>
              <a:rPr lang="ru-RU" sz="2600" dirty="0" smtClean="0"/>
              <a:t>Задание </a:t>
            </a:r>
            <a:r>
              <a:rPr lang="ru-RU" sz="2600" dirty="0" smtClean="0"/>
              <a:t>28 из КИМ-2021 </a:t>
            </a:r>
            <a:r>
              <a:rPr lang="ru-RU" sz="2600" dirty="0" smtClean="0"/>
              <a:t>на составление плана развернутого ответа включили в составные задания 24 и 25. Они соединяют составление плана и элементы мини-сочинения.</a:t>
            </a:r>
          </a:p>
          <a:p>
            <a:pPr algn="just"/>
            <a:endParaRPr lang="ru-RU" sz="2600" dirty="0" smtClean="0"/>
          </a:p>
          <a:p>
            <a:pPr algn="just"/>
            <a:r>
              <a:rPr lang="ru-RU" sz="2600" dirty="0" smtClean="0"/>
              <a:t>Уменьшили максимальный балл. Теперь он 57, а не 64.</a:t>
            </a:r>
          </a:p>
          <a:p>
            <a:pPr algn="just"/>
            <a:endParaRPr lang="ru-RU" sz="2600" dirty="0" smtClean="0"/>
          </a:p>
          <a:p>
            <a:pPr algn="just"/>
            <a:r>
              <a:rPr lang="ru-RU" sz="2600" dirty="0" smtClean="0"/>
              <a:t>Уменьшили время выполнения работы. Теперь оно 180, а не 235 минут. </a:t>
            </a:r>
          </a:p>
          <a:p>
            <a:endParaRPr lang="ru-RU" sz="2600" dirty="0" smtClean="0"/>
          </a:p>
          <a:p>
            <a:endParaRPr lang="ru-RU" sz="2600" dirty="0"/>
          </a:p>
        </p:txBody>
      </p:sp>
      <p:grpSp>
        <p:nvGrpSpPr>
          <p:cNvPr id="10" name="Группа 9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11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2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117297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На что обратить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внимание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Время </a:t>
            </a:r>
            <a:endParaRPr lang="ru-RU" dirty="0"/>
          </a:p>
          <a:p>
            <a:r>
              <a:rPr lang="ru-RU" dirty="0"/>
              <a:t>Дополнительное оборудование</a:t>
            </a:r>
          </a:p>
          <a:p>
            <a:r>
              <a:rPr lang="ru-RU" dirty="0" smtClean="0"/>
              <a:t>Первичный </a:t>
            </a:r>
            <a:r>
              <a:rPr lang="ru-RU" dirty="0"/>
              <a:t>балл</a:t>
            </a:r>
          </a:p>
          <a:p>
            <a:r>
              <a:rPr lang="ru-RU" dirty="0" smtClean="0"/>
              <a:t>Содержательные разделы</a:t>
            </a:r>
          </a:p>
          <a:p>
            <a:r>
              <a:rPr lang="ru-RU" dirty="0" smtClean="0"/>
              <a:t>Задания</a:t>
            </a:r>
            <a:endParaRPr lang="ru-RU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22581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Время выполнения работы 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/>
          <a:lstStyle/>
          <a:p>
            <a:pPr marL="109728" indent="0" algn="ctr">
              <a:buNone/>
            </a:pPr>
            <a:endParaRPr lang="ru-RU" dirty="0" smtClean="0"/>
          </a:p>
          <a:p>
            <a:pPr marL="109728" indent="0" algn="ctr">
              <a:buNone/>
            </a:pPr>
            <a:endParaRPr lang="ru-RU" dirty="0"/>
          </a:p>
          <a:p>
            <a:pPr marL="109728" indent="0" algn="ctr">
              <a:buNone/>
            </a:pPr>
            <a:r>
              <a:rPr lang="ru-RU" dirty="0"/>
              <a:t>3 часа (180 </a:t>
            </a:r>
            <a:r>
              <a:rPr lang="ru-RU" dirty="0" smtClean="0"/>
              <a:t>минут)</a:t>
            </a:r>
            <a:r>
              <a:rPr lang="ru-RU" dirty="0" smtClean="0">
                <a:solidFill>
                  <a:schemeClr val="accent2"/>
                </a:solidFill>
              </a:rPr>
              <a:t> </a:t>
            </a:r>
          </a:p>
          <a:p>
            <a:pPr marL="109728" indent="0" algn="ctr">
              <a:buNone/>
            </a:pPr>
            <a:endParaRPr lang="ru-RU" dirty="0" smtClean="0">
              <a:solidFill>
                <a:schemeClr val="accent2"/>
              </a:solidFill>
            </a:endParaRPr>
          </a:p>
          <a:p>
            <a:pPr marL="109728" indent="0" algn="ctr">
              <a:buNone/>
            </a:pPr>
            <a:endParaRPr lang="ru-RU" dirty="0" smtClean="0">
              <a:solidFill>
                <a:schemeClr val="accent2"/>
              </a:solidFill>
            </a:endParaRPr>
          </a:p>
          <a:p>
            <a:pPr marL="109728" indent="0" algn="ctr">
              <a:buNone/>
            </a:pPr>
            <a:r>
              <a:rPr lang="ru-RU" dirty="0" smtClean="0">
                <a:solidFill>
                  <a:schemeClr val="accent2"/>
                </a:solidFill>
              </a:rPr>
              <a:t>Для учеников с ОВЗ, детей-инвалидов и инвалидов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2"/>
                </a:solidFill>
              </a:rPr>
              <a:t>– </a:t>
            </a:r>
            <a:r>
              <a:rPr lang="ru-RU" dirty="0"/>
              <a:t>4 часа 30 минут (270 минут</a:t>
            </a:r>
            <a:r>
              <a:rPr lang="ru-RU" dirty="0" smtClean="0"/>
              <a:t>) </a:t>
            </a:r>
            <a:endParaRPr lang="ru-RU" dirty="0" smtClean="0">
              <a:solidFill>
                <a:schemeClr val="accent2"/>
              </a:solidFill>
            </a:endParaRPr>
          </a:p>
          <a:p>
            <a:pPr marL="109728" indent="0" algn="ctr">
              <a:buNone/>
            </a:pPr>
            <a:endParaRPr lang="ru-RU" dirty="0"/>
          </a:p>
          <a:p>
            <a:pPr marL="109728" indent="0">
              <a:buNone/>
            </a:pPr>
            <a:endParaRPr lang="ru-RU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22581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Дополнительное оборудование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algn="ctr">
              <a:buNone/>
            </a:pPr>
            <a:r>
              <a:rPr lang="ru-RU" dirty="0"/>
              <a:t>Не предусмотрено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73219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Первичный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балл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/>
          <a:lstStyle/>
          <a:p>
            <a:pPr marL="109728" indent="0" algn="just">
              <a:buNone/>
            </a:pPr>
            <a:endParaRPr lang="ru-RU" dirty="0" smtClean="0"/>
          </a:p>
          <a:p>
            <a:pPr marL="109728" indent="0" algn="just">
              <a:buNone/>
            </a:pPr>
            <a:endParaRPr lang="ru-RU" dirty="0"/>
          </a:p>
          <a:p>
            <a:pPr marL="109728" indent="0" algn="just">
              <a:buNone/>
            </a:pPr>
            <a:endParaRPr lang="ru-RU" dirty="0" smtClean="0"/>
          </a:p>
          <a:p>
            <a:pPr marL="109728" indent="0" algn="ctr">
              <a:buNone/>
            </a:pPr>
            <a:r>
              <a:rPr lang="ru-RU" dirty="0" smtClean="0"/>
              <a:t>Максимальный первичный балл – 57</a:t>
            </a:r>
          </a:p>
          <a:p>
            <a:pPr marL="109728" indent="0">
              <a:buNone/>
            </a:pPr>
            <a:endParaRPr lang="ru-RU" dirty="0"/>
          </a:p>
          <a:p>
            <a:pPr marL="109728" indent="0">
              <a:buNone/>
            </a:pPr>
            <a:endParaRPr lang="ru-RU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73219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Другая 12">
      <a:dk1>
        <a:sysClr val="windowText" lastClr="000000"/>
      </a:dk1>
      <a:lt1>
        <a:sysClr val="window" lastClr="FFFFFF"/>
      </a:lt1>
      <a:dk2>
        <a:srgbClr val="FFDEA4"/>
      </a:dk2>
      <a:lt2>
        <a:srgbClr val="DFE6D0"/>
      </a:lt2>
      <a:accent1>
        <a:srgbClr val="759AA5"/>
      </a:accent1>
      <a:accent2>
        <a:srgbClr val="740000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962</TotalTime>
  <Words>587</Words>
  <Application>Microsoft Office PowerPoint</Application>
  <PresentationFormat>Экран (4:3)</PresentationFormat>
  <Paragraphs>170</Paragraphs>
  <Slides>18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Городская</vt:lpstr>
      <vt:lpstr>ЕГЭ-2022 по обществознанию</vt:lpstr>
      <vt:lpstr>Изменения в КИМ ЕГЭ-2022</vt:lpstr>
      <vt:lpstr>Изменения в КИМ ЕГЭ-2022</vt:lpstr>
      <vt:lpstr>Изменения в КИМ ЕГЭ-2022</vt:lpstr>
      <vt:lpstr>Изменения в КИМ ЕГЭ-2022</vt:lpstr>
      <vt:lpstr>На что обратить внимание</vt:lpstr>
      <vt:lpstr>Время выполнения работы </vt:lpstr>
      <vt:lpstr>Дополнительное оборудование</vt:lpstr>
      <vt:lpstr>Первичный балл</vt:lpstr>
      <vt:lpstr>Содержательные разделы</vt:lpstr>
      <vt:lpstr>Задания</vt:lpstr>
      <vt:lpstr>Задание №21</vt:lpstr>
      <vt:lpstr>Задание №23</vt:lpstr>
      <vt:lpstr>Задания №24-25</vt:lpstr>
      <vt:lpstr>Сравнение КИМ-2022 с КИМ-2021</vt:lpstr>
      <vt:lpstr>Сравнение КИМ-2022 с КИМ-2021</vt:lpstr>
      <vt:lpstr>Сравнение КИМ-2022 с КИМ-2021</vt:lpstr>
      <vt:lpstr>Сравнение КИМ-2022 с КИМ-2021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ОГЭ-2021  по русскому языку</dc:title>
  <dc:creator>Sony</dc:creator>
  <cp:lastModifiedBy>Sony</cp:lastModifiedBy>
  <cp:revision>164</cp:revision>
  <dcterms:created xsi:type="dcterms:W3CDTF">2020-08-31T10:23:09Z</dcterms:created>
  <dcterms:modified xsi:type="dcterms:W3CDTF">2021-10-23T14:07:35Z</dcterms:modified>
</cp:coreProperties>
</file>